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2" r:id="rId8"/>
    <p:sldId id="277" r:id="rId9"/>
    <p:sldId id="279" r:id="rId10"/>
    <p:sldId id="280" r:id="rId11"/>
    <p:sldId id="278" r:id="rId12"/>
    <p:sldId id="265" r:id="rId13"/>
    <p:sldId id="274" r:id="rId14"/>
    <p:sldId id="281" r:id="rId15"/>
    <p:sldId id="268" r:id="rId16"/>
    <p:sldId id="269" r:id="rId17"/>
    <p:sldId id="270" r:id="rId18"/>
    <p:sldId id="271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58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2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76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2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2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260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5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28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77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45E9-F7E6-4D6D-B03D-88F7AE958899}" type="datetimeFigureOut">
              <a:rPr lang="fr-FR" smtClean="0"/>
              <a:t>20/05/2017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A61DD-F3D9-485D-932E-38EB4D377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0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4.em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40854" y="1743730"/>
            <a:ext cx="8254922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CYCLO DES GRANDES </a:t>
            </a:r>
          </a:p>
          <a:p>
            <a:pPr algn="ctr"/>
            <a:r>
              <a:rPr lang="fr-FR" sz="4800" i="1" dirty="0">
                <a:latin typeface="Broadway" panose="04040905080B02020502" pitchFamily="82" charset="0"/>
              </a:rPr>
              <a:t>        Alpes     </a:t>
            </a:r>
            <a:r>
              <a:rPr lang="fr-FR" dirty="0">
                <a:latin typeface="+mj-lt"/>
              </a:rPr>
              <a:t>2017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40854" y="3573016"/>
            <a:ext cx="8254922" cy="20621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Roadbook</a:t>
            </a:r>
            <a:r>
              <a:rPr lang="fr-FR" sz="3200" dirty="0"/>
              <a:t> v1</a:t>
            </a:r>
          </a:p>
          <a:p>
            <a:pPr algn="ctr"/>
            <a:endParaRPr lang="fr-FR" sz="3200" dirty="0">
              <a:latin typeface="+mj-lt"/>
            </a:endParaRPr>
          </a:p>
          <a:p>
            <a:pPr algn="ctr"/>
            <a:endParaRPr lang="fr-FR" sz="3200" dirty="0">
              <a:latin typeface="+mj-lt"/>
            </a:endParaRPr>
          </a:p>
          <a:p>
            <a:pPr algn="ctr"/>
            <a:r>
              <a:rPr lang="fr-FR" sz="3200" dirty="0">
                <a:latin typeface="+mj-lt"/>
              </a:rPr>
              <a:t>				</a:t>
            </a:r>
            <a:endParaRPr lang="fr-FR" sz="1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83" y="4221088"/>
            <a:ext cx="1839664" cy="121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83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7" t="6654"/>
          <a:stretch/>
        </p:blipFill>
        <p:spPr bwMode="auto">
          <a:xfrm>
            <a:off x="251460" y="830502"/>
            <a:ext cx="8601698" cy="547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 rot="4284397">
            <a:off x="6356723" y="3427393"/>
            <a:ext cx="16201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Rue Jean Mineur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52120" y="1755240"/>
            <a:ext cx="162018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/>
              <a:t>Hotel</a:t>
            </a:r>
            <a:r>
              <a:rPr lang="fr-FR" sz="1200" dirty="0"/>
              <a:t> </a:t>
            </a:r>
            <a:r>
              <a:rPr lang="fr-FR" sz="1200" dirty="0" err="1"/>
              <a:t>Chastellan</a:t>
            </a:r>
            <a:endParaRPr lang="fr-FR" sz="1200" dirty="0"/>
          </a:p>
        </p:txBody>
      </p:sp>
      <p:sp>
        <p:nvSpPr>
          <p:cNvPr id="3" name="Flèche vers le bas 2"/>
          <p:cNvSpPr/>
          <p:nvPr/>
        </p:nvSpPr>
        <p:spPr>
          <a:xfrm rot="1168441">
            <a:off x="5929871" y="2065905"/>
            <a:ext cx="225025" cy="3265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17109315">
            <a:off x="2107118" y="2567722"/>
            <a:ext cx="315035" cy="112512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61735" y="2330439"/>
            <a:ext cx="103511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/>
              <a:t>En venant de Guillaumes /  Péone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21266" y="4464115"/>
            <a:ext cx="10351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/>
              <a:t>VALBERG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41530" y="593685"/>
            <a:ext cx="81246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Arrivée Valberg</a:t>
            </a:r>
          </a:p>
        </p:txBody>
      </p:sp>
    </p:spTree>
    <p:extLst>
      <p:ext uri="{BB962C8B-B14F-4D97-AF65-F5344CB8AC3E}">
        <p14:creationId xmlns:p14="http://schemas.microsoft.com/office/powerpoint/2010/main" val="403667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ZoneTexte 124"/>
          <p:cNvSpPr txBox="1"/>
          <p:nvPr/>
        </p:nvSpPr>
        <p:spPr>
          <a:xfrm>
            <a:off x="652471" y="143635"/>
            <a:ext cx="804045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6 : VALBERG – MENTON       Vendredi 23 juin</a:t>
            </a:r>
          </a:p>
        </p:txBody>
      </p:sp>
      <p:graphicFrame>
        <p:nvGraphicFramePr>
          <p:cNvPr id="66" name="Tableau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32249"/>
              </p:ext>
            </p:extLst>
          </p:nvPr>
        </p:nvGraphicFramePr>
        <p:xfrm>
          <a:off x="692320" y="559362"/>
          <a:ext cx="3581289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r>
                        <a:rPr lang="fr-FR" sz="800" dirty="0"/>
                        <a:t>Valberg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16675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/>
                        <a:t>Beuil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1441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Col de  la Couillole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1673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Saint-Sauveur sur Tinée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29,5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500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Col Saint-Martin / La</a:t>
                      </a:r>
                      <a:r>
                        <a:rPr lang="fr-FR" sz="800" baseline="0" dirty="0"/>
                        <a:t> Colmiane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Saint-Martin</a:t>
                      </a:r>
                      <a:r>
                        <a:rPr lang="fr-FR" sz="800" baseline="0" dirty="0"/>
                        <a:t> de Vésubie</a:t>
                      </a:r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58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960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La Bollène Vésubie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73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670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Col Du </a:t>
                      </a:r>
                      <a:r>
                        <a:rPr lang="fr-FR" sz="800" dirty="0" err="1"/>
                        <a:t>Turini</a:t>
                      </a:r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86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1605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Moulinet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090">
                <a:tc>
                  <a:txBody>
                    <a:bodyPr/>
                    <a:lstStyle/>
                    <a:p>
                      <a:r>
                        <a:rPr lang="fr-FR" sz="800" dirty="0"/>
                        <a:t>Sospel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111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350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8080">
                <a:tc>
                  <a:txBody>
                    <a:bodyPr/>
                    <a:lstStyle/>
                    <a:p>
                      <a:r>
                        <a:rPr lang="fr-FR" sz="800" dirty="0"/>
                        <a:t>Col de Castillon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118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700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r>
                        <a:rPr lang="fr-FR" sz="800" dirty="0"/>
                        <a:t>Menton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2460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7" name="Organigramme : Processus 66"/>
          <p:cNvSpPr/>
          <p:nvPr/>
        </p:nvSpPr>
        <p:spPr>
          <a:xfrm>
            <a:off x="4376652" y="1340768"/>
            <a:ext cx="4328921" cy="207022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Descente rapide direction Beuil sur 6 km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</a:t>
            </a:r>
            <a:r>
              <a:rPr lang="fr-FR" sz="900" dirty="0" err="1">
                <a:solidFill>
                  <a:sysClr val="windowText" lastClr="000000"/>
                </a:solidFill>
              </a:rPr>
              <a:t>beuil</a:t>
            </a:r>
            <a:r>
              <a:rPr lang="fr-FR" sz="900" dirty="0">
                <a:solidFill>
                  <a:sysClr val="windowText" lastClr="000000"/>
                </a:solidFill>
              </a:rPr>
              <a:t>, attention, bien prendre sur la gauche,  direction col de la Couillole en quittant la route principale,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b="1" dirty="0">
                <a:solidFill>
                  <a:sysClr val="windowText" lastClr="000000"/>
                </a:solidFill>
              </a:rPr>
              <a:t>Attention, environ 4 km après Saint-Sauveur, croisement pour col Saint Martin / La Colmiane. Ne pas rater le croisement ! (petite route qui part en épingle  à cheveu et quitte le fond de vallée. Prendre direction </a:t>
            </a:r>
            <a:r>
              <a:rPr lang="fr-FR" sz="900" b="1" dirty="0" err="1">
                <a:solidFill>
                  <a:sysClr val="windowText" lastClr="000000"/>
                </a:solidFill>
              </a:rPr>
              <a:t>Valdeblore</a:t>
            </a:r>
            <a:r>
              <a:rPr lang="fr-FR" sz="900" b="1" dirty="0">
                <a:solidFill>
                  <a:sysClr val="windowText" lastClr="000000"/>
                </a:solidFill>
              </a:rPr>
              <a:t> / La Colmiane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Après le col Saint-Martin et Saint Martin de Vésubie, continuer à descendre la Vallée. Attention, environ 15 km après Saint-Martin de Vésubie, Faire attention de ne pas rater le carrefour qui quitte le fond de vallée direction La Bollène / Col du Turini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Au col du Turini, direction Moulinet / Sospel.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Traverser Sospel, puis  surveiller direction </a:t>
            </a:r>
            <a:r>
              <a:rPr lang="fr-FR" sz="900" b="1" dirty="0">
                <a:solidFill>
                  <a:sysClr val="windowText" lastClr="000000"/>
                </a:solidFill>
              </a:rPr>
              <a:t>Col de </a:t>
            </a:r>
            <a:r>
              <a:rPr lang="fr-FR" sz="900" dirty="0">
                <a:solidFill>
                  <a:sysClr val="windowText" lastClr="000000"/>
                </a:solidFill>
              </a:rPr>
              <a:t>Castillon (à ne pas confondre avec Direction Castillon, route différente passant par un tunnel interdit au vélo)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Se laisser descendre à Menton dans l’axe  principal jusqu’au front de mer. Consignes staff pour la suite,</a:t>
            </a:r>
          </a:p>
        </p:txBody>
      </p:sp>
      <p:sp>
        <p:nvSpPr>
          <p:cNvPr id="69" name="Organigramme : Processus 68"/>
          <p:cNvSpPr/>
          <p:nvPr/>
        </p:nvSpPr>
        <p:spPr>
          <a:xfrm>
            <a:off x="4383539" y="715609"/>
            <a:ext cx="4259941" cy="553151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134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2770 m    D- : 4078 m</a:t>
            </a:r>
          </a:p>
        </p:txBody>
      </p:sp>
      <p:grpSp>
        <p:nvGrpSpPr>
          <p:cNvPr id="7199" name="Groupe 7198"/>
          <p:cNvGrpSpPr/>
          <p:nvPr/>
        </p:nvGrpSpPr>
        <p:grpSpPr>
          <a:xfrm>
            <a:off x="116505" y="3585862"/>
            <a:ext cx="8663643" cy="3215153"/>
            <a:chOff x="213426" y="3585201"/>
            <a:chExt cx="8663643" cy="3215153"/>
          </a:xfrm>
        </p:grpSpPr>
        <p:grpSp>
          <p:nvGrpSpPr>
            <p:cNvPr id="7198" name="Groupe 7197"/>
            <p:cNvGrpSpPr/>
            <p:nvPr/>
          </p:nvGrpSpPr>
          <p:grpSpPr>
            <a:xfrm>
              <a:off x="213426" y="3585201"/>
              <a:ext cx="8663643" cy="3215153"/>
              <a:chOff x="213426" y="3585201"/>
              <a:chExt cx="8663643" cy="321515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521" y="3585201"/>
                <a:ext cx="8390548" cy="3215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88" name="Connecteur droit 87"/>
              <p:cNvCxnSpPr/>
              <p:nvPr/>
            </p:nvCxnSpPr>
            <p:spPr>
              <a:xfrm>
                <a:off x="4383539" y="4779150"/>
                <a:ext cx="199" cy="8032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e 85"/>
              <p:cNvGrpSpPr/>
              <p:nvPr/>
            </p:nvGrpSpPr>
            <p:grpSpPr>
              <a:xfrm>
                <a:off x="213426" y="3654026"/>
                <a:ext cx="8307135" cy="2776623"/>
                <a:chOff x="-246359" y="3881022"/>
                <a:chExt cx="8566249" cy="2788144"/>
              </a:xfrm>
            </p:grpSpPr>
            <p:grpSp>
              <p:nvGrpSpPr>
                <p:cNvPr id="85" name="Groupe 84"/>
                <p:cNvGrpSpPr/>
                <p:nvPr/>
              </p:nvGrpSpPr>
              <p:grpSpPr>
                <a:xfrm>
                  <a:off x="813916" y="3881022"/>
                  <a:ext cx="7505974" cy="2788144"/>
                  <a:chOff x="813916" y="3881022"/>
                  <a:chExt cx="7505974" cy="2788144"/>
                </a:xfrm>
              </p:grpSpPr>
              <p:cxnSp>
                <p:nvCxnSpPr>
                  <p:cNvPr id="10" name="Connecteur droit 9"/>
                  <p:cNvCxnSpPr/>
                  <p:nvPr/>
                </p:nvCxnSpPr>
                <p:spPr>
                  <a:xfrm>
                    <a:off x="7354174" y="4971882"/>
                    <a:ext cx="0" cy="104230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ZoneTexte 10"/>
                  <p:cNvSpPr txBox="1"/>
                  <p:nvPr/>
                </p:nvSpPr>
                <p:spPr>
                  <a:xfrm rot="16200000">
                    <a:off x="6881743" y="4475675"/>
                    <a:ext cx="945747" cy="221476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b="1" dirty="0"/>
                      <a:t>Col du Castillon</a:t>
                    </a:r>
                  </a:p>
                </p:txBody>
              </p:sp>
              <p:cxnSp>
                <p:nvCxnSpPr>
                  <p:cNvPr id="12" name="Connecteur droit 11"/>
                  <p:cNvCxnSpPr/>
                  <p:nvPr/>
                </p:nvCxnSpPr>
                <p:spPr>
                  <a:xfrm>
                    <a:off x="8246243" y="5158812"/>
                    <a:ext cx="0" cy="151035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Connecteur droit 12"/>
                  <p:cNvCxnSpPr/>
                  <p:nvPr/>
                </p:nvCxnSpPr>
                <p:spPr>
                  <a:xfrm>
                    <a:off x="6967127" y="4995022"/>
                    <a:ext cx="0" cy="13451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necteur droit 13"/>
                  <p:cNvCxnSpPr/>
                  <p:nvPr/>
                </p:nvCxnSpPr>
                <p:spPr>
                  <a:xfrm>
                    <a:off x="6250234" y="4686501"/>
                    <a:ext cx="0" cy="1255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ZoneTexte 14"/>
                  <p:cNvSpPr txBox="1"/>
                  <p:nvPr/>
                </p:nvSpPr>
                <p:spPr>
                  <a:xfrm rot="16200000">
                    <a:off x="5904782" y="4388943"/>
                    <a:ext cx="684077" cy="18504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/>
                      <a:t>Moulinet</a:t>
                    </a:r>
                  </a:p>
                </p:txBody>
              </p:sp>
              <p:cxnSp>
                <p:nvCxnSpPr>
                  <p:cNvPr id="16" name="Connecteur droit 15"/>
                  <p:cNvCxnSpPr/>
                  <p:nvPr/>
                </p:nvCxnSpPr>
                <p:spPr>
                  <a:xfrm>
                    <a:off x="4897889" y="5030657"/>
                    <a:ext cx="0" cy="102330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cteur droit 17"/>
                  <p:cNvCxnSpPr/>
                  <p:nvPr/>
                </p:nvCxnSpPr>
                <p:spPr>
                  <a:xfrm>
                    <a:off x="3579802" y="4904533"/>
                    <a:ext cx="0" cy="4360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ZoneTexte 19"/>
                  <p:cNvSpPr txBox="1"/>
                  <p:nvPr/>
                </p:nvSpPr>
                <p:spPr>
                  <a:xfrm rot="16200000">
                    <a:off x="3107671" y="4421952"/>
                    <a:ext cx="923636" cy="21544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b="1" dirty="0"/>
                      <a:t>Col Saint-Martin</a:t>
                    </a:r>
                  </a:p>
                </p:txBody>
              </p:sp>
              <p:cxnSp>
                <p:nvCxnSpPr>
                  <p:cNvPr id="21" name="Connecteur droit 20"/>
                  <p:cNvCxnSpPr/>
                  <p:nvPr/>
                </p:nvCxnSpPr>
                <p:spPr>
                  <a:xfrm>
                    <a:off x="1140667" y="4780758"/>
                    <a:ext cx="0" cy="645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cteur droit 21"/>
                  <p:cNvCxnSpPr/>
                  <p:nvPr/>
                </p:nvCxnSpPr>
                <p:spPr>
                  <a:xfrm flipH="1">
                    <a:off x="1539429" y="4927827"/>
                    <a:ext cx="1" cy="32089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ZoneTexte 22"/>
                  <p:cNvSpPr txBox="1"/>
                  <p:nvPr/>
                </p:nvSpPr>
                <p:spPr>
                  <a:xfrm rot="16200000">
                    <a:off x="1049279" y="4326595"/>
                    <a:ext cx="980300" cy="22216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b="1" dirty="0"/>
                      <a:t>Col de la Couillole</a:t>
                    </a:r>
                  </a:p>
                </p:txBody>
              </p:sp>
              <p:cxnSp>
                <p:nvCxnSpPr>
                  <p:cNvPr id="25" name="Connecteur droit avec flèche 24"/>
                  <p:cNvCxnSpPr/>
                  <p:nvPr/>
                </p:nvCxnSpPr>
                <p:spPr>
                  <a:xfrm>
                    <a:off x="7354174" y="5462732"/>
                    <a:ext cx="873195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Connecteur droit avec flèche 25"/>
                  <p:cNvCxnSpPr/>
                  <p:nvPr/>
                </p:nvCxnSpPr>
                <p:spPr>
                  <a:xfrm>
                    <a:off x="6967127" y="5462732"/>
                    <a:ext cx="395184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Connecteur droit avec flèche 26"/>
                  <p:cNvCxnSpPr/>
                  <p:nvPr/>
                </p:nvCxnSpPr>
                <p:spPr>
                  <a:xfrm>
                    <a:off x="6250235" y="5303636"/>
                    <a:ext cx="716892" cy="129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avec flèche 27"/>
                  <p:cNvCxnSpPr/>
                  <p:nvPr/>
                </p:nvCxnSpPr>
                <p:spPr>
                  <a:xfrm>
                    <a:off x="4890532" y="5119898"/>
                    <a:ext cx="662198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ZoneTexte 28"/>
                  <p:cNvSpPr txBox="1"/>
                  <p:nvPr/>
                </p:nvSpPr>
                <p:spPr>
                  <a:xfrm rot="16200000">
                    <a:off x="6625089" y="4573286"/>
                    <a:ext cx="684077" cy="215444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/>
                      <a:t>Sospel</a:t>
                    </a:r>
                  </a:p>
                </p:txBody>
              </p:sp>
              <p:cxnSp>
                <p:nvCxnSpPr>
                  <p:cNvPr id="30" name="Connecteur droit 29"/>
                  <p:cNvCxnSpPr/>
                  <p:nvPr/>
                </p:nvCxnSpPr>
                <p:spPr>
                  <a:xfrm>
                    <a:off x="5552730" y="4823502"/>
                    <a:ext cx="0" cy="45152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ZoneTexte 30"/>
                  <p:cNvSpPr txBox="1"/>
                  <p:nvPr/>
                </p:nvSpPr>
                <p:spPr>
                  <a:xfrm rot="16200000">
                    <a:off x="5164542" y="4327591"/>
                    <a:ext cx="776376" cy="21544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>
                        <a:lumMod val="20000"/>
                        <a:lumOff val="8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b="1" dirty="0"/>
                      <a:t>Col du </a:t>
                    </a:r>
                    <a:r>
                      <a:rPr lang="fr-FR" sz="800" b="1" dirty="0" err="1"/>
                      <a:t>Turini</a:t>
                    </a:r>
                    <a:r>
                      <a:rPr lang="fr-FR" sz="800" b="1" dirty="0"/>
                      <a:t> </a:t>
                    </a:r>
                  </a:p>
                </p:txBody>
              </p:sp>
              <p:cxnSp>
                <p:nvCxnSpPr>
                  <p:cNvPr id="32" name="Connecteur droit 31"/>
                  <p:cNvCxnSpPr/>
                  <p:nvPr/>
                </p:nvCxnSpPr>
                <p:spPr>
                  <a:xfrm>
                    <a:off x="3134355" y="4995022"/>
                    <a:ext cx="0" cy="8300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Connecteur droit avec flèche 32"/>
                  <p:cNvCxnSpPr/>
                  <p:nvPr/>
                </p:nvCxnSpPr>
                <p:spPr>
                  <a:xfrm>
                    <a:off x="4046725" y="5343433"/>
                    <a:ext cx="534829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Connecteur droit avec flèche 33"/>
                  <p:cNvCxnSpPr/>
                  <p:nvPr/>
                </p:nvCxnSpPr>
                <p:spPr>
                  <a:xfrm>
                    <a:off x="3579802" y="5227621"/>
                    <a:ext cx="486036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Connecteur droit avec flèche 34"/>
                  <p:cNvCxnSpPr/>
                  <p:nvPr/>
                </p:nvCxnSpPr>
                <p:spPr>
                  <a:xfrm>
                    <a:off x="2484632" y="5379030"/>
                    <a:ext cx="659270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Connecteur droit avec flèche 35"/>
                  <p:cNvCxnSpPr/>
                  <p:nvPr/>
                </p:nvCxnSpPr>
                <p:spPr>
                  <a:xfrm>
                    <a:off x="1539428" y="5146391"/>
                    <a:ext cx="953096" cy="1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Multiplier 36"/>
                  <p:cNvSpPr/>
                  <p:nvPr/>
                </p:nvSpPr>
                <p:spPr>
                  <a:xfrm>
                    <a:off x="2536284" y="6276848"/>
                    <a:ext cx="277984" cy="176216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42" name="Connecteur droit 41"/>
                  <p:cNvCxnSpPr/>
                  <p:nvPr/>
                </p:nvCxnSpPr>
                <p:spPr>
                  <a:xfrm flipH="1">
                    <a:off x="4573140" y="4987515"/>
                    <a:ext cx="2" cy="118508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necteur droit 43"/>
                  <p:cNvCxnSpPr/>
                  <p:nvPr/>
                </p:nvCxnSpPr>
                <p:spPr>
                  <a:xfrm>
                    <a:off x="2484632" y="5049262"/>
                    <a:ext cx="0" cy="122202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7710406" y="5119069"/>
                    <a:ext cx="333109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800" dirty="0"/>
                      <a:t>13</a:t>
                    </a:r>
                  </a:p>
                </p:txBody>
              </p:sp>
              <p:sp>
                <p:nvSpPr>
                  <p:cNvPr id="46" name="ZoneTexte 106"/>
                  <p:cNvSpPr txBox="1"/>
                  <p:nvPr/>
                </p:nvSpPr>
                <p:spPr>
                  <a:xfrm>
                    <a:off x="6463646" y="5079236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12</a:t>
                    </a:r>
                  </a:p>
                </p:txBody>
              </p:sp>
              <p:sp>
                <p:nvSpPr>
                  <p:cNvPr id="47" name="ZoneTexte 106"/>
                  <p:cNvSpPr txBox="1"/>
                  <p:nvPr/>
                </p:nvSpPr>
                <p:spPr>
                  <a:xfrm>
                    <a:off x="5753429" y="4883770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13</a:t>
                    </a:r>
                  </a:p>
                </p:txBody>
              </p:sp>
              <p:sp>
                <p:nvSpPr>
                  <p:cNvPr id="48" name="ZoneTexte 106"/>
                  <p:cNvSpPr txBox="1"/>
                  <p:nvPr/>
                </p:nvSpPr>
                <p:spPr>
                  <a:xfrm>
                    <a:off x="5117140" y="4881459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13</a:t>
                    </a:r>
                  </a:p>
                </p:txBody>
              </p:sp>
              <p:sp>
                <p:nvSpPr>
                  <p:cNvPr id="49" name="ZoneTexte 106"/>
                  <p:cNvSpPr txBox="1"/>
                  <p:nvPr/>
                </p:nvSpPr>
                <p:spPr>
                  <a:xfrm>
                    <a:off x="3677211" y="5033282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7</a:t>
                    </a:r>
                  </a:p>
                </p:txBody>
              </p:sp>
              <p:sp>
                <p:nvSpPr>
                  <p:cNvPr id="50" name="ZoneTexte 106"/>
                  <p:cNvSpPr txBox="1"/>
                  <p:nvPr/>
                </p:nvSpPr>
                <p:spPr>
                  <a:xfrm>
                    <a:off x="813916" y="4903094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6</a:t>
                    </a:r>
                  </a:p>
                </p:txBody>
              </p:sp>
              <p:sp>
                <p:nvSpPr>
                  <p:cNvPr id="51" name="ZoneTexte 106"/>
                  <p:cNvSpPr txBox="1"/>
                  <p:nvPr/>
                </p:nvSpPr>
                <p:spPr>
                  <a:xfrm>
                    <a:off x="4581553" y="5108399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6</a:t>
                    </a:r>
                  </a:p>
                </p:txBody>
              </p:sp>
              <p:sp>
                <p:nvSpPr>
                  <p:cNvPr id="52" name="ZoneTexte 106"/>
                  <p:cNvSpPr txBox="1"/>
                  <p:nvPr/>
                </p:nvSpPr>
                <p:spPr>
                  <a:xfrm>
                    <a:off x="4166085" y="5111714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9</a:t>
                    </a:r>
                  </a:p>
                </p:txBody>
              </p:sp>
              <p:sp>
                <p:nvSpPr>
                  <p:cNvPr id="53" name="Larme 52"/>
                  <p:cNvSpPr/>
                  <p:nvPr/>
                </p:nvSpPr>
                <p:spPr>
                  <a:xfrm rot="18909316">
                    <a:off x="6182200" y="6041855"/>
                    <a:ext cx="136070" cy="131726"/>
                  </a:xfrm>
                  <a:prstGeom prst="teardrop">
                    <a:avLst>
                      <a:gd name="adj" fmla="val 155771"/>
                    </a:avLst>
                  </a:prstGeom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" name="Larme 53"/>
                  <p:cNvSpPr/>
                  <p:nvPr/>
                </p:nvSpPr>
                <p:spPr>
                  <a:xfrm rot="18909316">
                    <a:off x="4846902" y="6143145"/>
                    <a:ext cx="136070" cy="131726"/>
                  </a:xfrm>
                  <a:prstGeom prst="teardrop">
                    <a:avLst>
                      <a:gd name="adj" fmla="val 155771"/>
                    </a:avLst>
                  </a:prstGeom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" name="Larme 55"/>
                  <p:cNvSpPr/>
                  <p:nvPr/>
                </p:nvSpPr>
                <p:spPr>
                  <a:xfrm rot="18909316">
                    <a:off x="3075867" y="5894233"/>
                    <a:ext cx="136070" cy="131726"/>
                  </a:xfrm>
                  <a:prstGeom prst="teardrop">
                    <a:avLst>
                      <a:gd name="adj" fmla="val 155771"/>
                    </a:avLst>
                  </a:prstGeom>
                  <a:gradFill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1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7" name="Multiplier 56"/>
                  <p:cNvSpPr/>
                  <p:nvPr/>
                </p:nvSpPr>
                <p:spPr>
                  <a:xfrm>
                    <a:off x="4775342" y="6274392"/>
                    <a:ext cx="341798" cy="233508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8" name="ZoneTexte 106"/>
                  <p:cNvSpPr txBox="1"/>
                  <p:nvPr/>
                </p:nvSpPr>
                <p:spPr>
                  <a:xfrm>
                    <a:off x="2666214" y="5167302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15</a:t>
                    </a:r>
                  </a:p>
                </p:txBody>
              </p:sp>
              <p:sp>
                <p:nvSpPr>
                  <p:cNvPr id="59" name="ZoneTexte 106"/>
                  <p:cNvSpPr txBox="1"/>
                  <p:nvPr/>
                </p:nvSpPr>
                <p:spPr>
                  <a:xfrm>
                    <a:off x="3221231" y="5021330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6</a:t>
                    </a:r>
                  </a:p>
                </p:txBody>
              </p:sp>
              <p:sp>
                <p:nvSpPr>
                  <p:cNvPr id="43" name="ZoneTexte 42"/>
                  <p:cNvSpPr txBox="1"/>
                  <p:nvPr/>
                </p:nvSpPr>
                <p:spPr>
                  <a:xfrm rot="16200000">
                    <a:off x="2666303" y="4437153"/>
                    <a:ext cx="936104" cy="18504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 err="1"/>
                      <a:t>Valdeblore</a:t>
                    </a:r>
                    <a:endParaRPr lang="fr-FR" sz="800" dirty="0"/>
                  </a:p>
                </p:txBody>
              </p:sp>
              <p:cxnSp>
                <p:nvCxnSpPr>
                  <p:cNvPr id="68" name="Connecteur droit avec flèche 67"/>
                  <p:cNvCxnSpPr/>
                  <p:nvPr/>
                </p:nvCxnSpPr>
                <p:spPr>
                  <a:xfrm>
                    <a:off x="3134355" y="5219436"/>
                    <a:ext cx="434568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avec flèche 77"/>
                  <p:cNvCxnSpPr/>
                  <p:nvPr/>
                </p:nvCxnSpPr>
                <p:spPr>
                  <a:xfrm>
                    <a:off x="4573141" y="5349230"/>
                    <a:ext cx="316906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necteur droit avec flèche 101"/>
                  <p:cNvCxnSpPr/>
                  <p:nvPr/>
                </p:nvCxnSpPr>
                <p:spPr>
                  <a:xfrm>
                    <a:off x="5552730" y="5113714"/>
                    <a:ext cx="697504" cy="0"/>
                  </a:xfrm>
                  <a:prstGeom prst="straightConnector1">
                    <a:avLst/>
                  </a:prstGeom>
                  <a:ln>
                    <a:solidFill>
                      <a:schemeClr val="bg1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8" name="ZoneTexte 106"/>
                  <p:cNvSpPr txBox="1"/>
                  <p:nvPr/>
                </p:nvSpPr>
                <p:spPr>
                  <a:xfrm>
                    <a:off x="7080064" y="5119898"/>
                    <a:ext cx="296107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lvl1pPr marL="0" indent="0">
                      <a:defRPr sz="1100"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fr-FR" sz="800" dirty="0"/>
                      <a:t>7</a:t>
                    </a:r>
                  </a:p>
                </p:txBody>
              </p:sp>
              <p:pic>
                <p:nvPicPr>
                  <p:cNvPr id="11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19846" y="5547861"/>
                    <a:ext cx="340404" cy="3476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9" name="ZoneTexte 8"/>
                  <p:cNvSpPr txBox="1"/>
                  <p:nvPr/>
                </p:nvSpPr>
                <p:spPr>
                  <a:xfrm rot="16200000">
                    <a:off x="7885331" y="4913843"/>
                    <a:ext cx="684077" cy="18504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/>
                      <a:t>Menton</a:t>
                    </a:r>
                  </a:p>
                </p:txBody>
              </p:sp>
              <p:sp>
                <p:nvSpPr>
                  <p:cNvPr id="41" name="ZoneTexte 40"/>
                  <p:cNvSpPr txBox="1"/>
                  <p:nvPr/>
                </p:nvSpPr>
                <p:spPr>
                  <a:xfrm rot="16200000">
                    <a:off x="4095499" y="4444471"/>
                    <a:ext cx="972109" cy="18504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 err="1"/>
                      <a:t>Roquebiliere</a:t>
                    </a:r>
                    <a:r>
                      <a:rPr lang="fr-FR" sz="800" dirty="0"/>
                      <a:t> vieux</a:t>
                    </a:r>
                  </a:p>
                </p:txBody>
              </p:sp>
              <p:sp>
                <p:nvSpPr>
                  <p:cNvPr id="17" name="ZoneTexte 16"/>
                  <p:cNvSpPr txBox="1"/>
                  <p:nvPr/>
                </p:nvSpPr>
                <p:spPr>
                  <a:xfrm rot="16200000">
                    <a:off x="4411304" y="4440363"/>
                    <a:ext cx="972109" cy="18504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/>
                      <a:t>La Bollène V</a:t>
                    </a:r>
                  </a:p>
                </p:txBody>
              </p:sp>
              <p:sp>
                <p:nvSpPr>
                  <p:cNvPr id="19" name="ZoneTexte 18"/>
                  <p:cNvSpPr txBox="1"/>
                  <p:nvPr/>
                </p:nvSpPr>
                <p:spPr>
                  <a:xfrm rot="16200000">
                    <a:off x="3597788" y="4458365"/>
                    <a:ext cx="936104" cy="185040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/>
                      <a:t>Saint-Martin de V</a:t>
                    </a:r>
                  </a:p>
                </p:txBody>
              </p:sp>
              <p:sp>
                <p:nvSpPr>
                  <p:cNvPr id="24" name="ZoneTexte 23"/>
                  <p:cNvSpPr txBox="1"/>
                  <p:nvPr/>
                </p:nvSpPr>
                <p:spPr>
                  <a:xfrm rot="16200000">
                    <a:off x="1905045" y="4357103"/>
                    <a:ext cx="1174325" cy="222164"/>
                  </a:xfrm>
                  <a:prstGeom prst="rect">
                    <a:avLst/>
                  </a:prstGeom>
                  <a:solidFill>
                    <a:srgbClr val="FFFF99"/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fr-FR" sz="800" dirty="0"/>
                      <a:t>Saint-Sauveur sur Tinée</a:t>
                    </a:r>
                  </a:p>
                </p:txBody>
              </p:sp>
            </p:grpSp>
            <p:sp>
              <p:nvSpPr>
                <p:cNvPr id="121" name="ZoneTexte 120"/>
                <p:cNvSpPr txBox="1"/>
                <p:nvPr/>
              </p:nvSpPr>
              <p:spPr>
                <a:xfrm rot="16200000">
                  <a:off x="-609782" y="5110226"/>
                  <a:ext cx="10038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/>
                    <a:t>ALTITUDE</a:t>
                  </a:r>
                </a:p>
              </p:txBody>
            </p:sp>
          </p:grpSp>
          <p:cxnSp>
            <p:nvCxnSpPr>
              <p:cNvPr id="65" name="Connecteur droit 64"/>
              <p:cNvCxnSpPr>
                <a:cxnSpLocks/>
              </p:cNvCxnSpPr>
              <p:nvPr/>
            </p:nvCxnSpPr>
            <p:spPr>
              <a:xfrm>
                <a:off x="8703370" y="5032163"/>
                <a:ext cx="12816" cy="139848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73"/>
              <p:cNvSpPr txBox="1"/>
              <p:nvPr/>
            </p:nvSpPr>
            <p:spPr>
              <a:xfrm rot="16200000">
                <a:off x="8303460" y="4617971"/>
                <a:ext cx="769400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Roquebrune</a:t>
                </a:r>
              </a:p>
            </p:txBody>
          </p:sp>
          <p:cxnSp>
            <p:nvCxnSpPr>
              <p:cNvPr id="76" name="Connecteur droit avec flèche 75"/>
              <p:cNvCxnSpPr/>
              <p:nvPr/>
            </p:nvCxnSpPr>
            <p:spPr>
              <a:xfrm>
                <a:off x="8430839" y="5811288"/>
                <a:ext cx="28534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Larme 78"/>
              <p:cNvSpPr/>
              <p:nvPr/>
            </p:nvSpPr>
            <p:spPr>
              <a:xfrm rot="18909316">
                <a:off x="7142740" y="6196623"/>
                <a:ext cx="131954" cy="131182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1" name="ZoneTexte 100"/>
              <p:cNvSpPr txBox="1"/>
              <p:nvPr/>
            </p:nvSpPr>
            <p:spPr>
              <a:xfrm rot="16200000">
                <a:off x="1277490" y="4283365"/>
                <a:ext cx="562014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Beuil</a:t>
                </a:r>
              </a:p>
            </p:txBody>
          </p:sp>
          <p:cxnSp>
            <p:nvCxnSpPr>
              <p:cNvPr id="104" name="Connecteur droit 103"/>
              <p:cNvCxnSpPr/>
              <p:nvPr/>
            </p:nvCxnSpPr>
            <p:spPr>
              <a:xfrm>
                <a:off x="1241630" y="4361443"/>
                <a:ext cx="0" cy="6427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ZoneTexte 102"/>
              <p:cNvSpPr txBox="1"/>
              <p:nvPr/>
            </p:nvSpPr>
            <p:spPr>
              <a:xfrm rot="16200000">
                <a:off x="753273" y="4144925"/>
                <a:ext cx="976249" cy="21544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Valberg</a:t>
                </a:r>
              </a:p>
            </p:txBody>
          </p:sp>
          <p:cxnSp>
            <p:nvCxnSpPr>
              <p:cNvPr id="107" name="Connecteur droit avec flèche 106"/>
              <p:cNvCxnSpPr/>
              <p:nvPr/>
            </p:nvCxnSpPr>
            <p:spPr>
              <a:xfrm>
                <a:off x="1558497" y="4835362"/>
                <a:ext cx="386701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>
                <a:off x="1241630" y="4896898"/>
                <a:ext cx="31686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ZoneTexte 106"/>
              <p:cNvSpPr txBox="1"/>
              <p:nvPr/>
            </p:nvSpPr>
            <p:spPr>
              <a:xfrm>
                <a:off x="1528780" y="4654606"/>
                <a:ext cx="38792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7,5</a:t>
                </a:r>
              </a:p>
            </p:txBody>
          </p:sp>
          <p:sp>
            <p:nvSpPr>
              <p:cNvPr id="113" name="ZoneTexte 106"/>
              <p:cNvSpPr txBox="1"/>
              <p:nvPr/>
            </p:nvSpPr>
            <p:spPr>
              <a:xfrm>
                <a:off x="2141730" y="4689140"/>
                <a:ext cx="38792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16</a:t>
                </a:r>
              </a:p>
            </p:txBody>
          </p:sp>
        </p:grpSp>
        <p:sp>
          <p:nvSpPr>
            <p:cNvPr id="115" name="ZoneTexte 106"/>
            <p:cNvSpPr txBox="1"/>
            <p:nvPr/>
          </p:nvSpPr>
          <p:spPr>
            <a:xfrm>
              <a:off x="8442430" y="5599711"/>
              <a:ext cx="287150" cy="21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3</a:t>
              </a:r>
            </a:p>
          </p:txBody>
        </p:sp>
      </p:grpSp>
      <p:sp>
        <p:nvSpPr>
          <p:cNvPr id="80" name="Multiplier 79"/>
          <p:cNvSpPr/>
          <p:nvPr/>
        </p:nvSpPr>
        <p:spPr>
          <a:xfrm>
            <a:off x="2610383" y="5935006"/>
            <a:ext cx="269575" cy="175488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Multiplier 80"/>
          <p:cNvSpPr/>
          <p:nvPr/>
        </p:nvSpPr>
        <p:spPr>
          <a:xfrm>
            <a:off x="725634" y="5074106"/>
            <a:ext cx="331459" cy="232543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81"/>
          <p:cNvCxnSpPr/>
          <p:nvPr/>
        </p:nvCxnSpPr>
        <p:spPr>
          <a:xfrm>
            <a:off x="2940978" y="5306649"/>
            <a:ext cx="3" cy="615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2764889" y="5520281"/>
            <a:ext cx="18487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106"/>
          <p:cNvSpPr txBox="1"/>
          <p:nvPr/>
        </p:nvSpPr>
        <p:spPr>
          <a:xfrm>
            <a:off x="2713752" y="5268609"/>
            <a:ext cx="287150" cy="2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/>
              <a:t>4</a:t>
            </a: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10241" y="6368400"/>
            <a:ext cx="288210" cy="28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21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9" y="3433593"/>
            <a:ext cx="863917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748170"/>
              </p:ext>
            </p:extLst>
          </p:nvPr>
        </p:nvGraphicFramePr>
        <p:xfrm>
          <a:off x="672002" y="683695"/>
          <a:ext cx="358128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r>
                        <a:rPr lang="fr-FR" sz="800" dirty="0"/>
                        <a:t>Menton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+730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/>
                        <a:t>Col du Castillon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730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Sospel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800" dirty="0"/>
                        <a:t>+1250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Moulinet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Col du </a:t>
                      </a:r>
                      <a:r>
                        <a:rPr lang="fr-FR" sz="800" dirty="0" err="1"/>
                        <a:t>Turini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La Bollène Vésubie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+1000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Roquebillière</a:t>
                      </a:r>
                      <a:r>
                        <a:rPr lang="fr-FR" sz="800" baseline="0" dirty="0"/>
                        <a:t> vieux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610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Saint-Martin de Vésubie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960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2420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090">
                <a:tc>
                  <a:txBody>
                    <a:bodyPr/>
                    <a:lstStyle/>
                    <a:p>
                      <a:r>
                        <a:rPr lang="fr-FR" sz="800" dirty="0"/>
                        <a:t>Col Saint-Martin (La Colmiane)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2960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080">
                <a:tc>
                  <a:txBody>
                    <a:bodyPr/>
                    <a:lstStyle/>
                    <a:p>
                      <a:r>
                        <a:rPr lang="fr-FR" sz="800" dirty="0"/>
                        <a:t>Saint-Sauveur</a:t>
                      </a:r>
                      <a:r>
                        <a:rPr lang="fr-FR" sz="800" baseline="0" dirty="0"/>
                        <a:t> sur Tinée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/>
                        <a:t>101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500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+350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r>
                        <a:rPr lang="fr-FR" sz="800" dirty="0"/>
                        <a:t>Isola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72000" y="224353"/>
            <a:ext cx="804045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7 : MENTON – ISOLA     -      Dimanche 25 juin</a:t>
            </a:r>
          </a:p>
        </p:txBody>
      </p:sp>
      <p:sp>
        <p:nvSpPr>
          <p:cNvPr id="64" name="Organigramme : Processus 63"/>
          <p:cNvSpPr/>
          <p:nvPr/>
        </p:nvSpPr>
        <p:spPr>
          <a:xfrm>
            <a:off x="4506983" y="1613440"/>
            <a:ext cx="3991771" cy="173713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 Menton, direction col du Castillon (ne pas confondre avec le village de Castillon)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Sospel, direction Col du Turini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AU col du Turini, direction La Bollène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En bas de la descente du Turini, remonter la vallée de la Vésubie direction Col Saint Martin / La Colmiane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 la Colmiane, direction </a:t>
            </a:r>
            <a:r>
              <a:rPr lang="fr-FR" sz="900" dirty="0" err="1">
                <a:solidFill>
                  <a:sysClr val="windowText" lastClr="000000"/>
                </a:solidFill>
              </a:rPr>
              <a:t>vallé</a:t>
            </a:r>
            <a:r>
              <a:rPr lang="fr-FR" sz="900" dirty="0">
                <a:solidFill>
                  <a:sysClr val="windowText" lastClr="000000"/>
                </a:solidFill>
              </a:rPr>
              <a:t> e de la Tinée / Saint Sauveur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Arrivée en bas de la descente, tourner à droite direction Saint-Sauveur pour remonter la Vallée de la tinée sur 18 km environ (long faux plat montant s’adoucissant sur la fin)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774667" y="3578922"/>
            <a:ext cx="7814131" cy="2842502"/>
            <a:chOff x="774667" y="3578922"/>
            <a:chExt cx="7814131" cy="2842502"/>
          </a:xfrm>
        </p:grpSpPr>
        <p:sp>
          <p:nvSpPr>
            <p:cNvPr id="14" name="ZoneTexte 13"/>
            <p:cNvSpPr txBox="1"/>
            <p:nvPr/>
          </p:nvSpPr>
          <p:spPr>
            <a:xfrm rot="16200000">
              <a:off x="525148" y="4438695"/>
              <a:ext cx="684077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Menton</a:t>
              </a:r>
            </a:p>
          </p:txBody>
        </p:sp>
        <p:cxnSp>
          <p:nvCxnSpPr>
            <p:cNvPr id="17" name="Connecteur droit 16"/>
            <p:cNvCxnSpPr/>
            <p:nvPr/>
          </p:nvCxnSpPr>
          <p:spPr>
            <a:xfrm>
              <a:off x="1824404" y="4816967"/>
              <a:ext cx="0" cy="10423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ZoneTexte 4"/>
            <p:cNvSpPr txBox="1"/>
            <p:nvPr/>
          </p:nvSpPr>
          <p:spPr>
            <a:xfrm rot="16200000">
              <a:off x="1222391" y="4132445"/>
              <a:ext cx="1260140" cy="2214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du Castillon– 700 m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885404" y="4911070"/>
              <a:ext cx="0" cy="1510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2294342" y="4792832"/>
              <a:ext cx="0" cy="13451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3106410" y="4909256"/>
              <a:ext cx="0" cy="853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 rot="16200000">
              <a:off x="2745141" y="4438695"/>
              <a:ext cx="684077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Moulinet</a:t>
              </a:r>
            </a:p>
          </p:txBody>
        </p:sp>
        <p:cxnSp>
          <p:nvCxnSpPr>
            <p:cNvPr id="27" name="Connecteur droit 26"/>
            <p:cNvCxnSpPr>
              <a:stCxn id="11" idx="1"/>
            </p:cNvCxnSpPr>
            <p:nvPr/>
          </p:nvCxnSpPr>
          <p:spPr>
            <a:xfrm flipH="1">
              <a:off x="4585792" y="4911070"/>
              <a:ext cx="1" cy="945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 rot="16200000">
              <a:off x="4099738" y="4332495"/>
              <a:ext cx="972109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La Bollène V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5622956" y="4794208"/>
              <a:ext cx="0" cy="8720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 rot="16200000">
              <a:off x="5155202" y="4350498"/>
              <a:ext cx="936104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Saint-Martin de V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 rot="16200000">
              <a:off x="5475350" y="4134258"/>
              <a:ext cx="1332148" cy="2214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Saint-Martin– 1500 m</a:t>
              </a: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7472744" y="4792832"/>
              <a:ext cx="0" cy="11965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>
              <a:stCxn id="8" idx="1"/>
            </p:cNvCxnSpPr>
            <p:nvPr/>
          </p:nvCxnSpPr>
          <p:spPr>
            <a:xfrm>
              <a:off x="8416536" y="4911070"/>
              <a:ext cx="0" cy="8009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 rot="16200000">
              <a:off x="8014238" y="4398034"/>
              <a:ext cx="804595" cy="2214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Isola – 860 m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 rot="16200000">
              <a:off x="6777764" y="4169570"/>
              <a:ext cx="1297958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Saint-Sauveur sur Tinée</a:t>
              </a: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>
              <a:off x="885403" y="5076514"/>
              <a:ext cx="913875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/>
            <p:nvPr/>
          </p:nvCxnSpPr>
          <p:spPr>
            <a:xfrm>
              <a:off x="1799280" y="5076514"/>
              <a:ext cx="492585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/>
            <p:cNvCxnSpPr/>
            <p:nvPr/>
          </p:nvCxnSpPr>
          <p:spPr>
            <a:xfrm>
              <a:off x="2312858" y="5076514"/>
              <a:ext cx="79355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70"/>
            <p:cNvCxnSpPr/>
            <p:nvPr/>
          </p:nvCxnSpPr>
          <p:spPr>
            <a:xfrm>
              <a:off x="3826758" y="5076514"/>
              <a:ext cx="777255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 rot="16200000">
              <a:off x="1930208" y="4423493"/>
              <a:ext cx="684077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Sospel</a:t>
              </a: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3819484" y="4863543"/>
              <a:ext cx="0" cy="3047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 rot="16200000">
              <a:off x="3159560" y="4151353"/>
              <a:ext cx="1297958" cy="2214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du </a:t>
              </a:r>
              <a:r>
                <a:rPr lang="fr-FR" sz="800" b="1" dirty="0" err="1"/>
                <a:t>Turini</a:t>
              </a:r>
              <a:r>
                <a:rPr lang="fr-FR" sz="800" b="1" dirty="0"/>
                <a:t> – 1600 m</a:t>
              </a:r>
            </a:p>
          </p:txBody>
        </p:sp>
        <p:cxnSp>
          <p:nvCxnSpPr>
            <p:cNvPr id="91" name="Connecteur droit 90"/>
            <p:cNvCxnSpPr/>
            <p:nvPr/>
          </p:nvCxnSpPr>
          <p:spPr>
            <a:xfrm>
              <a:off x="6172162" y="4920595"/>
              <a:ext cx="0" cy="3149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>
              <a:off x="4586616" y="5076514"/>
              <a:ext cx="103633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5641472" y="5076514"/>
              <a:ext cx="53069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/>
            <p:nvPr/>
          </p:nvCxnSpPr>
          <p:spPr>
            <a:xfrm>
              <a:off x="6159642" y="5076514"/>
              <a:ext cx="130353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>
              <a:off x="7472744" y="5076514"/>
              <a:ext cx="96201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Multiplier 115"/>
            <p:cNvSpPr/>
            <p:nvPr/>
          </p:nvSpPr>
          <p:spPr>
            <a:xfrm>
              <a:off x="4662083" y="6026052"/>
              <a:ext cx="281259" cy="18323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6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291598" y="5391103"/>
              <a:ext cx="297200" cy="290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2" name="ZoneTexte 131"/>
            <p:cNvSpPr txBox="1"/>
            <p:nvPr/>
          </p:nvSpPr>
          <p:spPr>
            <a:xfrm rot="16200000">
              <a:off x="4566038" y="4332494"/>
              <a:ext cx="972109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 err="1"/>
                <a:t>Roquebiliere</a:t>
              </a:r>
              <a:r>
                <a:rPr lang="fr-FR" sz="800" dirty="0"/>
                <a:t> vieux</a:t>
              </a:r>
            </a:p>
          </p:txBody>
        </p:sp>
        <p:cxnSp>
          <p:nvCxnSpPr>
            <p:cNvPr id="133" name="Connecteur droit 132"/>
            <p:cNvCxnSpPr>
              <a:stCxn id="132" idx="1"/>
            </p:cNvCxnSpPr>
            <p:nvPr/>
          </p:nvCxnSpPr>
          <p:spPr>
            <a:xfrm flipH="1">
              <a:off x="5052092" y="4911069"/>
              <a:ext cx="1" cy="99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ZoneTexte 135"/>
            <p:cNvSpPr txBox="1"/>
            <p:nvPr/>
          </p:nvSpPr>
          <p:spPr>
            <a:xfrm rot="16200000">
              <a:off x="6214401" y="4348685"/>
              <a:ext cx="936104" cy="18504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 err="1"/>
                <a:t>Valdeblore</a:t>
              </a:r>
              <a:endParaRPr lang="fr-FR" sz="800" dirty="0"/>
            </a:p>
          </p:txBody>
        </p:sp>
        <p:cxnSp>
          <p:nvCxnSpPr>
            <p:cNvPr id="137" name="Connecteur droit 136"/>
            <p:cNvCxnSpPr/>
            <p:nvPr/>
          </p:nvCxnSpPr>
          <p:spPr>
            <a:xfrm>
              <a:off x="6718890" y="4909256"/>
              <a:ext cx="0" cy="684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06"/>
            <p:cNvSpPr txBox="1"/>
            <p:nvPr/>
          </p:nvSpPr>
          <p:spPr>
            <a:xfrm>
              <a:off x="1144489" y="4908199"/>
              <a:ext cx="3331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13</a:t>
              </a:r>
            </a:p>
          </p:txBody>
        </p:sp>
        <p:sp>
          <p:nvSpPr>
            <p:cNvPr id="150" name="ZoneTexte 106"/>
            <p:cNvSpPr txBox="1"/>
            <p:nvPr/>
          </p:nvSpPr>
          <p:spPr>
            <a:xfrm>
              <a:off x="2524428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12</a:t>
              </a:r>
            </a:p>
          </p:txBody>
        </p:sp>
        <p:sp>
          <p:nvSpPr>
            <p:cNvPr id="151" name="ZoneTexte 106"/>
            <p:cNvSpPr txBox="1"/>
            <p:nvPr/>
          </p:nvSpPr>
          <p:spPr>
            <a:xfrm>
              <a:off x="3291192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13</a:t>
              </a:r>
            </a:p>
          </p:txBody>
        </p:sp>
        <p:sp>
          <p:nvSpPr>
            <p:cNvPr id="152" name="ZoneTexte 106"/>
            <p:cNvSpPr txBox="1"/>
            <p:nvPr/>
          </p:nvSpPr>
          <p:spPr>
            <a:xfrm>
              <a:off x="4085802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13</a:t>
              </a:r>
            </a:p>
          </p:txBody>
        </p:sp>
        <p:sp>
          <p:nvSpPr>
            <p:cNvPr id="153" name="ZoneTexte 106"/>
            <p:cNvSpPr txBox="1"/>
            <p:nvPr/>
          </p:nvSpPr>
          <p:spPr>
            <a:xfrm>
              <a:off x="5758359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7</a:t>
              </a:r>
            </a:p>
          </p:txBody>
        </p:sp>
        <p:sp>
          <p:nvSpPr>
            <p:cNvPr id="154" name="ZoneTexte 106"/>
            <p:cNvSpPr txBox="1"/>
            <p:nvPr/>
          </p:nvSpPr>
          <p:spPr>
            <a:xfrm>
              <a:off x="7805696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14</a:t>
              </a:r>
            </a:p>
          </p:txBody>
        </p:sp>
        <p:sp>
          <p:nvSpPr>
            <p:cNvPr id="176" name="ZoneTexte 106"/>
            <p:cNvSpPr txBox="1"/>
            <p:nvPr/>
          </p:nvSpPr>
          <p:spPr>
            <a:xfrm>
              <a:off x="4697642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6</a:t>
              </a:r>
            </a:p>
          </p:txBody>
        </p:sp>
        <p:sp>
          <p:nvSpPr>
            <p:cNvPr id="177" name="ZoneTexte 106"/>
            <p:cNvSpPr txBox="1"/>
            <p:nvPr/>
          </p:nvSpPr>
          <p:spPr>
            <a:xfrm>
              <a:off x="5198278" y="4908199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9</a:t>
              </a:r>
            </a:p>
          </p:txBody>
        </p:sp>
        <p:sp>
          <p:nvSpPr>
            <p:cNvPr id="2" name="Larme 1"/>
            <p:cNvSpPr/>
            <p:nvPr/>
          </p:nvSpPr>
          <p:spPr>
            <a:xfrm rot="18909316">
              <a:off x="3013617" y="5906269"/>
              <a:ext cx="136070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Larme 57"/>
            <p:cNvSpPr/>
            <p:nvPr/>
          </p:nvSpPr>
          <p:spPr>
            <a:xfrm rot="18909316">
              <a:off x="4533632" y="5978277"/>
              <a:ext cx="136070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Larme 58"/>
            <p:cNvSpPr/>
            <p:nvPr/>
          </p:nvSpPr>
          <p:spPr>
            <a:xfrm rot="18909316">
              <a:off x="5569972" y="5762253"/>
              <a:ext cx="136070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Larme 59"/>
            <p:cNvSpPr/>
            <p:nvPr/>
          </p:nvSpPr>
          <p:spPr>
            <a:xfrm rot="18909316">
              <a:off x="6643323" y="5696963"/>
              <a:ext cx="136070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Multiplier 60"/>
            <p:cNvSpPr/>
            <p:nvPr/>
          </p:nvSpPr>
          <p:spPr>
            <a:xfrm>
              <a:off x="7108344" y="6026052"/>
              <a:ext cx="286289" cy="22384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106"/>
            <p:cNvSpPr txBox="1"/>
            <p:nvPr/>
          </p:nvSpPr>
          <p:spPr>
            <a:xfrm>
              <a:off x="6900732" y="4923746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15</a:t>
              </a:r>
            </a:p>
          </p:txBody>
        </p:sp>
        <p:sp>
          <p:nvSpPr>
            <p:cNvPr id="63" name="ZoneTexte 106"/>
            <p:cNvSpPr txBox="1"/>
            <p:nvPr/>
          </p:nvSpPr>
          <p:spPr>
            <a:xfrm>
              <a:off x="6315731" y="4914165"/>
              <a:ext cx="2961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6</a:t>
              </a:r>
            </a:p>
          </p:txBody>
        </p:sp>
      </p:grpSp>
      <p:sp>
        <p:nvSpPr>
          <p:cNvPr id="66" name="Organigramme : Processus 65"/>
          <p:cNvSpPr/>
          <p:nvPr/>
        </p:nvSpPr>
        <p:spPr>
          <a:xfrm>
            <a:off x="4494010" y="729788"/>
            <a:ext cx="4218449" cy="553151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115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3265 m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6" y="5319210"/>
            <a:ext cx="340404" cy="347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ZoneTexte 64"/>
          <p:cNvSpPr txBox="1"/>
          <p:nvPr/>
        </p:nvSpPr>
        <p:spPr>
          <a:xfrm>
            <a:off x="8165329" y="5917750"/>
            <a:ext cx="538852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Centre le Foehn</a:t>
            </a:r>
          </a:p>
        </p:txBody>
      </p:sp>
    </p:spTree>
    <p:extLst>
      <p:ext uri="{BB962C8B-B14F-4D97-AF65-F5344CB8AC3E}">
        <p14:creationId xmlns:p14="http://schemas.microsoft.com/office/powerpoint/2010/main" val="563145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74005"/>
            <a:ext cx="88582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479560"/>
              </p:ext>
            </p:extLst>
          </p:nvPr>
        </p:nvGraphicFramePr>
        <p:xfrm>
          <a:off x="730121" y="656750"/>
          <a:ext cx="356069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95">
                <a:tc>
                  <a:txBody>
                    <a:bodyPr/>
                    <a:lstStyle/>
                    <a:p>
                      <a:r>
                        <a:rPr lang="fr-FR" sz="800" dirty="0"/>
                        <a:t>Isola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860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/>
                        <a:t>Saint-Sauveur sur Tinée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520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1155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Col de la </a:t>
                      </a:r>
                      <a:r>
                        <a:rPr lang="fr-FR" sz="800" dirty="0" err="1"/>
                        <a:t>Couillole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1673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Beuil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37,5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1441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1155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235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Valberg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43,5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1675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1390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Guillaume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57,5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1390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800" dirty="0"/>
                        <a:t>1540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 err="1"/>
                        <a:t>Entraune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1261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Estenc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82,5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1775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2360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B7F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Col de la Cayolle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2338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2930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B7F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080">
                <a:tc>
                  <a:txBody>
                    <a:bodyPr/>
                    <a:lstStyle/>
                    <a:p>
                      <a:r>
                        <a:rPr lang="fr-FR" sz="800" dirty="0"/>
                        <a:t>Bayasse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99,5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2930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022">
                <a:tc>
                  <a:txBody>
                    <a:bodyPr/>
                    <a:lstStyle/>
                    <a:p>
                      <a:r>
                        <a:rPr lang="fr-FR" sz="800" dirty="0"/>
                        <a:t>Barcelonnette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2930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730121" y="209433"/>
            <a:ext cx="79769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8 : ISOLA – BARCELONNETTE  -  lundi 26 juin</a:t>
            </a:r>
          </a:p>
        </p:txBody>
      </p:sp>
      <p:sp>
        <p:nvSpPr>
          <p:cNvPr id="63" name="Organigramme : Processus 62"/>
          <p:cNvSpPr/>
          <p:nvPr/>
        </p:nvSpPr>
        <p:spPr>
          <a:xfrm>
            <a:off x="4720688" y="679648"/>
            <a:ext cx="3986405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121,5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2930 m</a:t>
            </a:r>
          </a:p>
        </p:txBody>
      </p:sp>
      <p:sp>
        <p:nvSpPr>
          <p:cNvPr id="88" name="Organigramme : Processus 87"/>
          <p:cNvSpPr/>
          <p:nvPr/>
        </p:nvSpPr>
        <p:spPr>
          <a:xfrm>
            <a:off x="4730463" y="1363724"/>
            <a:ext cx="3983544" cy="2109163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- En venant d’Isola, l’intersection vallée de la tinée col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cayolle</a:t>
            </a:r>
            <a:r>
              <a:rPr lang="fr-FR" sz="900" dirty="0">
                <a:solidFill>
                  <a:sysClr val="windowText" lastClr="000000"/>
                </a:solidFill>
              </a:rPr>
              <a:t> à l’entrée en descendant (en amont) de Saint-Sauveur sur Tinée.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- A la fin de la petite descente du col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couillole</a:t>
            </a:r>
            <a:r>
              <a:rPr lang="fr-FR" sz="900" dirty="0">
                <a:solidFill>
                  <a:sysClr val="windowText" lastClr="000000"/>
                </a:solidFill>
              </a:rPr>
              <a:t>, au niveau de </a:t>
            </a:r>
            <a:r>
              <a:rPr lang="fr-FR" sz="900" dirty="0" err="1">
                <a:solidFill>
                  <a:sysClr val="windowText" lastClr="000000"/>
                </a:solidFill>
              </a:rPr>
              <a:t>Beuil</a:t>
            </a:r>
            <a:r>
              <a:rPr lang="fr-FR" sz="900" dirty="0">
                <a:solidFill>
                  <a:sysClr val="windowText" lastClr="000000"/>
                </a:solidFill>
              </a:rPr>
              <a:t>, bien prendre direction Valberg.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Au niveau de Valberg, 2 routes possibles pour rejoindre Guillaume. Prendre celle directe (celle ne passant par Péone)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Ravitaillement en bas de la descente à guillaume.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 Guillaume, remonter la vallée du Var direction </a:t>
            </a:r>
            <a:r>
              <a:rPr lang="fr-FR" sz="900" dirty="0" err="1">
                <a:solidFill>
                  <a:sysClr val="windowText" lastClr="000000"/>
                </a:solidFill>
              </a:rPr>
              <a:t>Entraune</a:t>
            </a:r>
            <a:r>
              <a:rPr lang="fr-FR" sz="900" dirty="0">
                <a:solidFill>
                  <a:sysClr val="windowText" lastClr="000000"/>
                </a:solidFill>
              </a:rPr>
              <a:t> / col de la Cayolle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Descente du col de la Cayolle sur une très jolie route, très </a:t>
            </a:r>
            <a:r>
              <a:rPr lang="fr-FR" sz="900" dirty="0" err="1">
                <a:solidFill>
                  <a:sysClr val="windowText" lastClr="000000"/>
                </a:solidFill>
              </a:rPr>
              <a:t>etroite</a:t>
            </a:r>
            <a:r>
              <a:rPr lang="fr-FR" sz="900" dirty="0">
                <a:solidFill>
                  <a:sysClr val="windowText" lastClr="000000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Arrivée dans la vallée de </a:t>
            </a:r>
            <a:r>
              <a:rPr lang="fr-FR" sz="900" dirty="0" err="1">
                <a:solidFill>
                  <a:sysClr val="windowText" lastClr="000000"/>
                </a:solidFill>
              </a:rPr>
              <a:t>l’ubaye</a:t>
            </a:r>
            <a:r>
              <a:rPr lang="fr-FR" sz="900" dirty="0">
                <a:solidFill>
                  <a:sysClr val="windowText" lastClr="000000"/>
                </a:solidFill>
              </a:rPr>
              <a:t>, suivre  Barcelonnette, traverser </a:t>
            </a:r>
            <a:r>
              <a:rPr lang="fr-FR" sz="900" dirty="0" err="1">
                <a:solidFill>
                  <a:sysClr val="windowText" lastClr="000000"/>
                </a:solidFill>
              </a:rPr>
              <a:t>l’ubaye</a:t>
            </a:r>
            <a:r>
              <a:rPr lang="fr-FR" sz="900" dirty="0">
                <a:solidFill>
                  <a:sysClr val="windowText" lastClr="000000"/>
                </a:solidFill>
              </a:rPr>
              <a:t>, avenue de Nice sur 200m, puis tourner à gauche rue Bérenger, puis  100m après à gauche rue des 3 frères </a:t>
            </a:r>
            <a:r>
              <a:rPr lang="fr-FR" sz="900" dirty="0" err="1">
                <a:solidFill>
                  <a:sysClr val="windowText" lastClr="000000"/>
                </a:solidFill>
              </a:rPr>
              <a:t>Arnauds</a:t>
            </a:r>
            <a:r>
              <a:rPr lang="fr-FR" sz="900" dirty="0">
                <a:solidFill>
                  <a:sysClr val="windowText" lastClr="000000"/>
                </a:solidFill>
              </a:rPr>
              <a:t>, 200m après ,légèrement à droite avenue </a:t>
            </a:r>
            <a:r>
              <a:rPr lang="fr-FR" sz="900" dirty="0" err="1">
                <a:solidFill>
                  <a:sysClr val="windowText" lastClr="000000"/>
                </a:solidFill>
              </a:rPr>
              <a:t>Watton</a:t>
            </a:r>
            <a:r>
              <a:rPr lang="fr-FR" sz="900" dirty="0">
                <a:solidFill>
                  <a:sysClr val="windowText" lastClr="000000"/>
                </a:solidFill>
              </a:rPr>
              <a:t>, passer devant l’ancien quartier militaire, le centre Jean Chaix est 400m plus loin sur la gauche. </a:t>
            </a:r>
          </a:p>
        </p:txBody>
      </p:sp>
      <p:cxnSp>
        <p:nvCxnSpPr>
          <p:cNvPr id="54" name="Connecteur droit 53"/>
          <p:cNvCxnSpPr/>
          <p:nvPr/>
        </p:nvCxnSpPr>
        <p:spPr>
          <a:xfrm>
            <a:off x="816995" y="5150357"/>
            <a:ext cx="0" cy="100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730122" y="3736177"/>
            <a:ext cx="8040751" cy="2699419"/>
            <a:chOff x="705476" y="3732102"/>
            <a:chExt cx="7713488" cy="2699419"/>
          </a:xfrm>
        </p:grpSpPr>
        <p:cxnSp>
          <p:nvCxnSpPr>
            <p:cNvPr id="61" name="Connecteur droit 60"/>
            <p:cNvCxnSpPr/>
            <p:nvPr/>
          </p:nvCxnSpPr>
          <p:spPr>
            <a:xfrm flipH="1">
              <a:off x="1619672" y="4986533"/>
              <a:ext cx="1" cy="1440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2591780" y="4896574"/>
              <a:ext cx="0" cy="6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3049814" y="4972392"/>
              <a:ext cx="0" cy="7569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 rot="16200000">
              <a:off x="2681431" y="4532657"/>
              <a:ext cx="684077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Beuil</a:t>
              </a:r>
              <a:endParaRPr lang="fr-FR" sz="800" dirty="0"/>
            </a:p>
          </p:txBody>
        </p:sp>
        <p:cxnSp>
          <p:nvCxnSpPr>
            <p:cNvPr id="70" name="Connecteur droit 69"/>
            <p:cNvCxnSpPr>
              <a:stCxn id="71" idx="1"/>
            </p:cNvCxnSpPr>
            <p:nvPr/>
          </p:nvCxnSpPr>
          <p:spPr>
            <a:xfrm>
              <a:off x="5512378" y="4766392"/>
              <a:ext cx="0" cy="10090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 rot="16200000">
              <a:off x="5044326" y="4190618"/>
              <a:ext cx="936104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Entraune</a:t>
              </a:r>
              <a:endParaRPr lang="fr-FR" sz="800" dirty="0"/>
            </a:p>
          </p:txBody>
        </p:sp>
        <p:cxnSp>
          <p:nvCxnSpPr>
            <p:cNvPr id="74" name="Connecteur droit 73"/>
            <p:cNvCxnSpPr>
              <a:stCxn id="77" idx="1"/>
            </p:cNvCxnSpPr>
            <p:nvPr/>
          </p:nvCxnSpPr>
          <p:spPr>
            <a:xfrm flipH="1">
              <a:off x="6984268" y="4721389"/>
              <a:ext cx="908" cy="709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8284828" y="4935991"/>
              <a:ext cx="0" cy="990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 rot="16200000">
              <a:off x="6688143" y="4316634"/>
              <a:ext cx="594066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Bayasse</a:t>
              </a: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795475" y="5781633"/>
              <a:ext cx="81243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>
              <a:off x="1619672" y="5268078"/>
              <a:ext cx="97181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/>
            <p:nvPr/>
          </p:nvCxnSpPr>
          <p:spPr>
            <a:xfrm>
              <a:off x="2584974" y="5275373"/>
              <a:ext cx="470171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3441196" y="4770509"/>
              <a:ext cx="2938" cy="769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6401476" y="4694738"/>
              <a:ext cx="0" cy="297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4383924" y="5409220"/>
              <a:ext cx="113318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>
              <a:off x="5508104" y="4896574"/>
              <a:ext cx="89337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>
              <a:off x="6984722" y="5270306"/>
              <a:ext cx="128969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Multiplier 89"/>
            <p:cNvSpPr/>
            <p:nvPr/>
          </p:nvSpPr>
          <p:spPr>
            <a:xfrm>
              <a:off x="4276171" y="5954524"/>
              <a:ext cx="216024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129859" y="5589303"/>
              <a:ext cx="289105" cy="290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5" name="Connecteur droit 94"/>
            <p:cNvCxnSpPr/>
            <p:nvPr/>
          </p:nvCxnSpPr>
          <p:spPr>
            <a:xfrm>
              <a:off x="4375025" y="4770509"/>
              <a:ext cx="0" cy="1445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/>
            <p:cNvSpPr txBox="1"/>
            <p:nvPr/>
          </p:nvSpPr>
          <p:spPr>
            <a:xfrm>
              <a:off x="1006998" y="5555028"/>
              <a:ext cx="3240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14</a:t>
              </a:r>
            </a:p>
          </p:txBody>
        </p:sp>
        <p:sp>
          <p:nvSpPr>
            <p:cNvPr id="99" name="ZoneTexte 106"/>
            <p:cNvSpPr txBox="1"/>
            <p:nvPr/>
          </p:nvSpPr>
          <p:spPr>
            <a:xfrm>
              <a:off x="1974295" y="5049180"/>
              <a:ext cx="288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16</a:t>
              </a:r>
            </a:p>
          </p:txBody>
        </p:sp>
        <p:sp>
          <p:nvSpPr>
            <p:cNvPr id="102" name="ZoneTexte 106"/>
            <p:cNvSpPr txBox="1"/>
            <p:nvPr/>
          </p:nvSpPr>
          <p:spPr>
            <a:xfrm>
              <a:off x="5814128" y="4653716"/>
              <a:ext cx="288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15</a:t>
              </a:r>
            </a:p>
          </p:txBody>
        </p:sp>
        <p:sp>
          <p:nvSpPr>
            <p:cNvPr id="103" name="ZoneTexte 106"/>
            <p:cNvSpPr txBox="1"/>
            <p:nvPr/>
          </p:nvSpPr>
          <p:spPr>
            <a:xfrm>
              <a:off x="7491652" y="5058761"/>
              <a:ext cx="4107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20,5</a:t>
              </a:r>
            </a:p>
          </p:txBody>
        </p:sp>
        <p:sp>
          <p:nvSpPr>
            <p:cNvPr id="105" name="ZoneTexte 106"/>
            <p:cNvSpPr txBox="1"/>
            <p:nvPr/>
          </p:nvSpPr>
          <p:spPr>
            <a:xfrm>
              <a:off x="4806951" y="5193776"/>
              <a:ext cx="4401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17,5</a:t>
              </a:r>
            </a:p>
          </p:txBody>
        </p:sp>
        <p:sp>
          <p:nvSpPr>
            <p:cNvPr id="106" name="Larme 105"/>
            <p:cNvSpPr/>
            <p:nvPr/>
          </p:nvSpPr>
          <p:spPr>
            <a:xfrm rot="18909316">
              <a:off x="2971639" y="5848251"/>
              <a:ext cx="132364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Larme 107"/>
            <p:cNvSpPr/>
            <p:nvPr/>
          </p:nvSpPr>
          <p:spPr>
            <a:xfrm rot="18909316">
              <a:off x="5437513" y="5938092"/>
              <a:ext cx="132364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Multiplier 109"/>
            <p:cNvSpPr/>
            <p:nvPr/>
          </p:nvSpPr>
          <p:spPr>
            <a:xfrm>
              <a:off x="1511660" y="6188745"/>
              <a:ext cx="216024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 rot="16200000">
              <a:off x="1133907" y="4410519"/>
              <a:ext cx="972109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Saint-Sauveur sur</a:t>
              </a:r>
            </a:p>
          </p:txBody>
        </p:sp>
        <p:sp>
          <p:nvSpPr>
            <p:cNvPr id="84" name="ZoneTexte 83"/>
            <p:cNvSpPr txBox="1"/>
            <p:nvPr/>
          </p:nvSpPr>
          <p:spPr>
            <a:xfrm rot="16200000">
              <a:off x="2877194" y="4316634"/>
              <a:ext cx="1116124" cy="2154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Valberg</a:t>
              </a:r>
            </a:p>
          </p:txBody>
        </p:sp>
        <p:sp>
          <p:nvSpPr>
            <p:cNvPr id="62" name="ZoneTexte 61"/>
            <p:cNvSpPr txBox="1"/>
            <p:nvPr/>
          </p:nvSpPr>
          <p:spPr>
            <a:xfrm rot="16200000">
              <a:off x="1961420" y="4254450"/>
              <a:ext cx="1260140" cy="2154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de la </a:t>
              </a:r>
              <a:r>
                <a:rPr lang="fr-FR" sz="800" b="1" dirty="0" err="1"/>
                <a:t>Couillole</a:t>
              </a:r>
              <a:endParaRPr lang="fr-FR" sz="800" b="1" dirty="0"/>
            </a:p>
          </p:txBody>
        </p:sp>
        <p:sp>
          <p:nvSpPr>
            <p:cNvPr id="73" name="ZoneTexte 72"/>
            <p:cNvSpPr txBox="1"/>
            <p:nvPr/>
          </p:nvSpPr>
          <p:spPr>
            <a:xfrm rot="16200000">
              <a:off x="5915223" y="4076235"/>
              <a:ext cx="940274" cy="33855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de la Cayolle </a:t>
              </a:r>
            </a:p>
            <a:p>
              <a:r>
                <a:rPr lang="fr-FR" sz="800" b="1" dirty="0"/>
                <a:t>1154 m</a:t>
              </a:r>
            </a:p>
          </p:txBody>
        </p:sp>
        <p:sp>
          <p:nvSpPr>
            <p:cNvPr id="126" name="ZoneTexte 125"/>
            <p:cNvSpPr txBox="1"/>
            <p:nvPr/>
          </p:nvSpPr>
          <p:spPr>
            <a:xfrm rot="16200000">
              <a:off x="7625433" y="4334355"/>
              <a:ext cx="1297958" cy="1800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Barcelonnette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 rot="16200000">
              <a:off x="3908344" y="4406190"/>
              <a:ext cx="972109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Guillaume</a:t>
              </a:r>
            </a:p>
          </p:txBody>
        </p:sp>
        <p:sp>
          <p:nvSpPr>
            <p:cNvPr id="138" name="Multiplier 137"/>
            <p:cNvSpPr/>
            <p:nvPr/>
          </p:nvSpPr>
          <p:spPr>
            <a:xfrm>
              <a:off x="2947133" y="5489289"/>
              <a:ext cx="216024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Larme 138"/>
            <p:cNvSpPr/>
            <p:nvPr/>
          </p:nvSpPr>
          <p:spPr>
            <a:xfrm rot="18909316">
              <a:off x="7120086" y="5587594"/>
              <a:ext cx="132364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>
              <a:off x="3055145" y="5276055"/>
              <a:ext cx="38898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>
              <a:off x="3444134" y="5270306"/>
              <a:ext cx="95026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>
              <a:off x="6385360" y="4905060"/>
              <a:ext cx="59981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106"/>
            <p:cNvSpPr txBox="1"/>
            <p:nvPr/>
          </p:nvSpPr>
          <p:spPr>
            <a:xfrm>
              <a:off x="2699213" y="5049180"/>
              <a:ext cx="3242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7,5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126867" y="6216077"/>
              <a:ext cx="612903" cy="2154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 err="1"/>
                <a:t>Roubion</a:t>
              </a:r>
              <a:endParaRPr lang="fr-FR" sz="800" dirty="0"/>
            </a:p>
          </p:txBody>
        </p:sp>
        <p:sp>
          <p:nvSpPr>
            <p:cNvPr id="60" name="ZoneTexte 59"/>
            <p:cNvSpPr txBox="1"/>
            <p:nvPr/>
          </p:nvSpPr>
          <p:spPr>
            <a:xfrm rot="16200000">
              <a:off x="453437" y="5245316"/>
              <a:ext cx="684077" cy="18000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Isola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309320"/>
            <a:ext cx="326393" cy="27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8338926" y="6044943"/>
            <a:ext cx="562522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Centre Jean Chaix</a:t>
            </a:r>
          </a:p>
        </p:txBody>
      </p:sp>
    </p:spTree>
    <p:extLst>
      <p:ext uri="{BB962C8B-B14F-4D97-AF65-F5344CB8AC3E}">
        <p14:creationId xmlns:p14="http://schemas.microsoft.com/office/powerpoint/2010/main" val="383399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03835"/>
              </p:ext>
            </p:extLst>
          </p:nvPr>
        </p:nvGraphicFramePr>
        <p:xfrm>
          <a:off x="730121" y="1025172"/>
          <a:ext cx="356069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95">
                <a:tc>
                  <a:txBody>
                    <a:bodyPr/>
                    <a:lstStyle/>
                    <a:p>
                      <a:r>
                        <a:rPr lang="fr-FR" sz="800" dirty="0"/>
                        <a:t>Isola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860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fr-FR" sz="800" dirty="0"/>
                        <a:t>2030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/>
                        <a:t>Saint-Etienne</a:t>
                      </a:r>
                      <a:r>
                        <a:rPr lang="fr-FR" sz="800" baseline="0" dirty="0"/>
                        <a:t> de Tinée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 err="1"/>
                        <a:t>Bouseyas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Camp des Fourches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32,3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2270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1490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Cime de la </a:t>
                      </a:r>
                      <a:r>
                        <a:rPr lang="fr-FR" sz="800" dirty="0" err="1"/>
                        <a:t>Bonette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2802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2030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 err="1"/>
                        <a:t>Jausiers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Barcelonnette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730121" y="209433"/>
            <a:ext cx="797697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b="1" i="1" dirty="0"/>
              <a:t>ETAPE 8 VARIANTE : Isola – Barcelonnette par la </a:t>
            </a:r>
            <a:r>
              <a:rPr lang="fr-FR" b="1" i="1" dirty="0" err="1"/>
              <a:t>bonette</a:t>
            </a:r>
            <a:r>
              <a:rPr lang="fr-FR" b="1" i="1" dirty="0"/>
              <a:t>    -   Lundi 26 juin</a:t>
            </a:r>
          </a:p>
        </p:txBody>
      </p:sp>
      <p:sp>
        <p:nvSpPr>
          <p:cNvPr id="63" name="Organigramme : Processus 62"/>
          <p:cNvSpPr/>
          <p:nvPr/>
        </p:nvSpPr>
        <p:spPr>
          <a:xfrm>
            <a:off x="4696518" y="724935"/>
            <a:ext cx="3986405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74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</a:t>
            </a:r>
            <a:r>
              <a:rPr lang="fr-FR">
                <a:solidFill>
                  <a:sysClr val="windowText" lastClr="000000"/>
                </a:solidFill>
              </a:rPr>
              <a:t>2050 m / D- : 1750 m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158" name="Organigramme : Processus 157"/>
          <p:cNvSpPr/>
          <p:nvPr/>
        </p:nvSpPr>
        <p:spPr>
          <a:xfrm>
            <a:off x="4625440" y="1542956"/>
            <a:ext cx="3983544" cy="173285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Tronçon piste cyclable  entre Isola et Saint-Etienne de Tinée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4 km </a:t>
            </a:r>
            <a:r>
              <a:rPr lang="fr-FR" sz="900" dirty="0" err="1">
                <a:solidFill>
                  <a:sysClr val="windowText" lastClr="000000"/>
                </a:solidFill>
              </a:rPr>
              <a:t>apres</a:t>
            </a:r>
            <a:r>
              <a:rPr lang="fr-FR" sz="900" dirty="0">
                <a:solidFill>
                  <a:sysClr val="windowText" lastClr="000000"/>
                </a:solidFill>
              </a:rPr>
              <a:t> Saint-Etienne de Tinée, croisement, bien prendre à droite direction </a:t>
            </a:r>
            <a:r>
              <a:rPr lang="fr-FR" sz="900" dirty="0" err="1">
                <a:solidFill>
                  <a:sysClr val="windowText" lastClr="000000"/>
                </a:solidFill>
              </a:rPr>
              <a:t>Bousieyas</a:t>
            </a:r>
            <a:r>
              <a:rPr lang="fr-FR" sz="900" dirty="0">
                <a:solidFill>
                  <a:sysClr val="windowText" lastClr="000000"/>
                </a:solidFill>
              </a:rPr>
              <a:t> / col de </a:t>
            </a:r>
            <a:r>
              <a:rPr lang="fr-FR" sz="900" dirty="0" err="1">
                <a:solidFill>
                  <a:sysClr val="windowText" lastClr="000000"/>
                </a:solidFill>
              </a:rPr>
              <a:t>restefond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Col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bonette</a:t>
            </a:r>
            <a:r>
              <a:rPr lang="fr-FR" sz="900" dirty="0">
                <a:solidFill>
                  <a:sysClr val="windowText" lastClr="000000"/>
                </a:solidFill>
              </a:rPr>
              <a:t> à 2715 m, 700 m seulement avant la cime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bonette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 </a:t>
            </a:r>
            <a:r>
              <a:rPr lang="fr-FR" sz="900" dirty="0" err="1">
                <a:solidFill>
                  <a:sysClr val="windowText" lastClr="000000"/>
                </a:solidFill>
              </a:rPr>
              <a:t>jausiers</a:t>
            </a:r>
            <a:r>
              <a:rPr lang="fr-FR" sz="900" dirty="0">
                <a:solidFill>
                  <a:sysClr val="windowText" lastClr="000000"/>
                </a:solidFill>
              </a:rPr>
              <a:t>, prendre direction Barcelonnette. Attention, route avec un peu de circulation.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Centre Jean Chaix, environ 1km après le centre de Barcelonnette en direction de Saint-Pons et 300 m après l’ancien quartier  militaire</a:t>
            </a:r>
          </a:p>
          <a:p>
            <a:pPr marL="171450" indent="-171450">
              <a:buFontTx/>
              <a:buChar char="-"/>
            </a:pPr>
            <a:endParaRPr lang="fr-FR" sz="1000" dirty="0">
              <a:solidFill>
                <a:sysClr val="windowText" lastClr="000000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734985" y="3519010"/>
            <a:ext cx="7977127" cy="3064458"/>
            <a:chOff x="734985" y="3519010"/>
            <a:chExt cx="7977127" cy="306445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85" y="3519010"/>
              <a:ext cx="7977127" cy="3064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8" name="Connecteur droit 77"/>
            <p:cNvCxnSpPr/>
            <p:nvPr/>
          </p:nvCxnSpPr>
          <p:spPr>
            <a:xfrm>
              <a:off x="7111880" y="4329100"/>
              <a:ext cx="0" cy="1539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1160899" y="5194754"/>
              <a:ext cx="0" cy="990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>
              <a:off x="4935044" y="4599130"/>
              <a:ext cx="219802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Larme 118"/>
            <p:cNvSpPr/>
            <p:nvPr/>
          </p:nvSpPr>
          <p:spPr>
            <a:xfrm rot="18909316">
              <a:off x="2441913" y="6119605"/>
              <a:ext cx="132315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Larme 119"/>
            <p:cNvSpPr/>
            <p:nvPr/>
          </p:nvSpPr>
          <p:spPr>
            <a:xfrm rot="18909316">
              <a:off x="3300049" y="5802893"/>
              <a:ext cx="132315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4" name="Connecteur droit avec flèche 123"/>
            <p:cNvCxnSpPr/>
            <p:nvPr/>
          </p:nvCxnSpPr>
          <p:spPr>
            <a:xfrm>
              <a:off x="3726585" y="4938299"/>
              <a:ext cx="487855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>
              <a:off x="7111879" y="5544235"/>
              <a:ext cx="95436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126"/>
            <p:cNvCxnSpPr/>
            <p:nvPr/>
          </p:nvCxnSpPr>
          <p:spPr>
            <a:xfrm>
              <a:off x="4214440" y="4599130"/>
              <a:ext cx="72060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06"/>
            <p:cNvSpPr txBox="1"/>
            <p:nvPr/>
          </p:nvSpPr>
          <p:spPr>
            <a:xfrm>
              <a:off x="6035921" y="4378512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24</a:t>
              </a:r>
            </a:p>
          </p:txBody>
        </p:sp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589" y="4755110"/>
              <a:ext cx="301733" cy="30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ZoneTexte 51"/>
            <p:cNvSpPr txBox="1"/>
            <p:nvPr/>
          </p:nvSpPr>
          <p:spPr>
            <a:xfrm rot="16200000">
              <a:off x="813389" y="5383773"/>
              <a:ext cx="684077" cy="18763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Isola</a:t>
              </a:r>
            </a:p>
          </p:txBody>
        </p:sp>
        <p:cxnSp>
          <p:nvCxnSpPr>
            <p:cNvPr id="145" name="Connecteur droit 144"/>
            <p:cNvCxnSpPr/>
            <p:nvPr/>
          </p:nvCxnSpPr>
          <p:spPr>
            <a:xfrm>
              <a:off x="2513056" y="4982234"/>
              <a:ext cx="0" cy="990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>
            <a:xfrm rot="16200000">
              <a:off x="1836358" y="4223285"/>
              <a:ext cx="1302453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Saint-Etienne de Tinée</a:t>
              </a:r>
            </a:p>
          </p:txBody>
        </p:sp>
        <p:cxnSp>
          <p:nvCxnSpPr>
            <p:cNvPr id="146" name="Connecteur droit 145"/>
            <p:cNvCxnSpPr/>
            <p:nvPr/>
          </p:nvCxnSpPr>
          <p:spPr>
            <a:xfrm>
              <a:off x="4189496" y="4060525"/>
              <a:ext cx="0" cy="990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 rot="16200000">
              <a:off x="3763954" y="3866470"/>
              <a:ext cx="900973" cy="33855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Camp des fourches</a:t>
              </a:r>
            </a:p>
          </p:txBody>
        </p:sp>
        <p:cxnSp>
          <p:nvCxnSpPr>
            <p:cNvPr id="147" name="Connecteur droit 146"/>
            <p:cNvCxnSpPr/>
            <p:nvPr/>
          </p:nvCxnSpPr>
          <p:spPr>
            <a:xfrm>
              <a:off x="3726585" y="4367475"/>
              <a:ext cx="0" cy="990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/>
            <p:cNvSpPr txBox="1"/>
            <p:nvPr/>
          </p:nvSpPr>
          <p:spPr>
            <a:xfrm rot="16200000">
              <a:off x="3309059" y="4305090"/>
              <a:ext cx="806453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Bousieyas</a:t>
              </a:r>
              <a:endParaRPr lang="fr-FR" sz="8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736" y="5917181"/>
              <a:ext cx="268287" cy="268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8" name="Connecteur droit 147"/>
            <p:cNvCxnSpPr/>
            <p:nvPr/>
          </p:nvCxnSpPr>
          <p:spPr>
            <a:xfrm>
              <a:off x="4917591" y="3834045"/>
              <a:ext cx="1" cy="81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 rot="16200000">
              <a:off x="4482043" y="3933603"/>
              <a:ext cx="906003" cy="33855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Cime de la </a:t>
              </a:r>
              <a:r>
                <a:rPr lang="fr-FR" sz="800" b="1" dirty="0" err="1"/>
                <a:t>Bonete</a:t>
              </a:r>
              <a:r>
                <a:rPr lang="fr-FR" sz="800" b="1" dirty="0"/>
                <a:t> – 2802 m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 rot="16200000">
              <a:off x="6729845" y="3998094"/>
              <a:ext cx="806453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Jausiers</a:t>
              </a:r>
              <a:endParaRPr lang="fr-FR" sz="800" dirty="0"/>
            </a:p>
          </p:txBody>
        </p:sp>
        <p:cxnSp>
          <p:nvCxnSpPr>
            <p:cNvPr id="149" name="Connecteur droit 148"/>
            <p:cNvCxnSpPr/>
            <p:nvPr/>
          </p:nvCxnSpPr>
          <p:spPr>
            <a:xfrm flipH="1">
              <a:off x="8066238" y="4877172"/>
              <a:ext cx="1" cy="1052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 rot="16200000">
              <a:off x="7663013" y="4830577"/>
              <a:ext cx="806453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Barcelonnette</a:t>
              </a:r>
            </a:p>
          </p:txBody>
        </p:sp>
        <p:pic>
          <p:nvPicPr>
            <p:cNvPr id="15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915552" y="6000774"/>
              <a:ext cx="301371" cy="290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816" y="5862880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" name="ZoneTexte 106"/>
            <p:cNvSpPr txBox="1"/>
            <p:nvPr/>
          </p:nvSpPr>
          <p:spPr>
            <a:xfrm>
              <a:off x="7390782" y="5295805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10</a:t>
              </a:r>
            </a:p>
          </p:txBody>
        </p:sp>
        <p:sp>
          <p:nvSpPr>
            <p:cNvPr id="152" name="ZoneTexte 106"/>
            <p:cNvSpPr txBox="1"/>
            <p:nvPr/>
          </p:nvSpPr>
          <p:spPr>
            <a:xfrm>
              <a:off x="4426078" y="4401321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8</a:t>
              </a:r>
            </a:p>
          </p:txBody>
        </p:sp>
        <p:sp>
          <p:nvSpPr>
            <p:cNvPr id="153" name="ZoneTexte 106"/>
            <p:cNvSpPr txBox="1"/>
            <p:nvPr/>
          </p:nvSpPr>
          <p:spPr>
            <a:xfrm>
              <a:off x="3820007" y="4647388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5</a:t>
              </a:r>
            </a:p>
          </p:txBody>
        </p:sp>
        <p:cxnSp>
          <p:nvCxnSpPr>
            <p:cNvPr id="154" name="Connecteur droit avec flèche 153"/>
            <p:cNvCxnSpPr/>
            <p:nvPr/>
          </p:nvCxnSpPr>
          <p:spPr>
            <a:xfrm>
              <a:off x="2513056" y="5145815"/>
              <a:ext cx="121352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ZoneTexte 106"/>
            <p:cNvSpPr txBox="1"/>
            <p:nvPr/>
          </p:nvSpPr>
          <p:spPr>
            <a:xfrm>
              <a:off x="2942030" y="4883204"/>
              <a:ext cx="4241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12,2</a:t>
              </a:r>
            </a:p>
          </p:txBody>
        </p:sp>
        <p:cxnSp>
          <p:nvCxnSpPr>
            <p:cNvPr id="156" name="Connecteur droit avec flèche 155"/>
            <p:cNvCxnSpPr/>
            <p:nvPr/>
          </p:nvCxnSpPr>
          <p:spPr>
            <a:xfrm>
              <a:off x="1155427" y="5868756"/>
              <a:ext cx="135264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ZoneTexte 106"/>
            <p:cNvSpPr txBox="1"/>
            <p:nvPr/>
          </p:nvSpPr>
          <p:spPr>
            <a:xfrm>
              <a:off x="1580545" y="5599957"/>
              <a:ext cx="4241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14,8</a:t>
              </a:r>
            </a:p>
          </p:txBody>
        </p:sp>
        <p:pic>
          <p:nvPicPr>
            <p:cNvPr id="15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349" y="6156368"/>
              <a:ext cx="171450" cy="15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170" y="5098648"/>
              <a:ext cx="292152" cy="298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ZoneTexte 41"/>
          <p:cNvSpPr txBox="1"/>
          <p:nvPr/>
        </p:nvSpPr>
        <p:spPr>
          <a:xfrm>
            <a:off x="7784978" y="6235743"/>
            <a:ext cx="562522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Centre Jean Chaix</a:t>
            </a:r>
          </a:p>
        </p:txBody>
      </p:sp>
    </p:spTree>
    <p:extLst>
      <p:ext uri="{BB962C8B-B14F-4D97-AF65-F5344CB8AC3E}">
        <p14:creationId xmlns:p14="http://schemas.microsoft.com/office/powerpoint/2010/main" val="2415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04259"/>
              </p:ext>
            </p:extLst>
          </p:nvPr>
        </p:nvGraphicFramePr>
        <p:xfrm>
          <a:off x="730121" y="773705"/>
          <a:ext cx="3805987" cy="275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95">
                <a:tc>
                  <a:txBody>
                    <a:bodyPr/>
                    <a:lstStyle/>
                    <a:p>
                      <a:r>
                        <a:rPr lang="fr-FR" sz="800" dirty="0"/>
                        <a:t>Barcelonnette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1,2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800" dirty="0"/>
                        <a:t>1000</a:t>
                      </a:r>
                    </a:p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 err="1"/>
                        <a:t>Jausiers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9,4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1234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Saint-Paul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24,4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335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Col de Vars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32,5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2108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Vars (station)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36,7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1854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Guillestre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51,6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800" dirty="0"/>
                        <a:t>1400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Croisement</a:t>
                      </a:r>
                      <a:r>
                        <a:rPr lang="fr-FR" sz="800" baseline="0" dirty="0"/>
                        <a:t> </a:t>
                      </a:r>
                      <a:r>
                        <a:rPr lang="fr-FR" sz="800" baseline="0" dirty="0" err="1"/>
                        <a:t>izoard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68,5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 err="1"/>
                        <a:t>Arvieux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72,1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1563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Col de l’Izoard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2361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2400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Briancon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1205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2400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200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Serre</a:t>
                      </a:r>
                      <a:r>
                        <a:rPr lang="fr-FR" sz="800" baseline="0" dirty="0"/>
                        <a:t> Chevalier (la Salle des Alpes)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110,7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730121" y="300856"/>
            <a:ext cx="806583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9 : BARCELONNETTE – SERRE CHEVALIER     Mardi 27 juin</a:t>
            </a:r>
          </a:p>
        </p:txBody>
      </p:sp>
      <p:sp>
        <p:nvSpPr>
          <p:cNvPr id="63" name="Organigramme : Processus 62"/>
          <p:cNvSpPr/>
          <p:nvPr/>
        </p:nvSpPr>
        <p:spPr>
          <a:xfrm>
            <a:off x="4704036" y="783681"/>
            <a:ext cx="4091924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109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2570 m</a:t>
            </a:r>
          </a:p>
        </p:txBody>
      </p:sp>
      <p:sp>
        <p:nvSpPr>
          <p:cNvPr id="88" name="Organigramme : Processus 87"/>
          <p:cNvSpPr/>
          <p:nvPr/>
        </p:nvSpPr>
        <p:spPr>
          <a:xfrm>
            <a:off x="4712129" y="1538790"/>
            <a:ext cx="4091924" cy="1732856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Depuis Barcelonnette, suivre </a:t>
            </a:r>
            <a:r>
              <a:rPr lang="fr-FR" sz="900" dirty="0" err="1">
                <a:solidFill>
                  <a:sysClr val="windowText" lastClr="000000"/>
                </a:solidFill>
              </a:rPr>
              <a:t>Jausiers</a:t>
            </a:r>
            <a:r>
              <a:rPr lang="fr-FR" sz="900" dirty="0">
                <a:solidFill>
                  <a:sysClr val="windowText" lastClr="000000"/>
                </a:solidFill>
              </a:rPr>
              <a:t> &gt;Saint-Paul &gt; Col de Vars.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Attention, environ 7 km après </a:t>
            </a:r>
            <a:r>
              <a:rPr lang="fr-FR" sz="900" dirty="0" err="1">
                <a:solidFill>
                  <a:sysClr val="windowText" lastClr="000000"/>
                </a:solidFill>
              </a:rPr>
              <a:t>Jausiers</a:t>
            </a:r>
            <a:r>
              <a:rPr lang="fr-FR" sz="900" dirty="0">
                <a:solidFill>
                  <a:sysClr val="windowText" lastClr="000000"/>
                </a:solidFill>
              </a:rPr>
              <a:t>, carrefour entre col de Larche et Col de Vars. Sortir de la route principal direction Saint-Paul / Col de Vars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 Guillestre, la route contourne le centre ville. Sortir de la route principal en direction du centre ville / office du tourisme (environ 500 m de la route principale) pour le ravito devant l’office du tourisme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De Guillestre prendre direction </a:t>
            </a:r>
            <a:r>
              <a:rPr lang="fr-FR" sz="900" dirty="0" err="1">
                <a:solidFill>
                  <a:sysClr val="windowText" lastClr="000000"/>
                </a:solidFill>
              </a:rPr>
              <a:t>Arvieux</a:t>
            </a:r>
            <a:r>
              <a:rPr lang="fr-FR" sz="900" dirty="0">
                <a:solidFill>
                  <a:sysClr val="windowText" lastClr="000000"/>
                </a:solidFill>
              </a:rPr>
              <a:t> / Col de l’Izoard.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17 Km </a:t>
            </a:r>
            <a:r>
              <a:rPr lang="fr-FR" sz="900" dirty="0" err="1">
                <a:solidFill>
                  <a:sysClr val="windowText" lastClr="000000"/>
                </a:solidFill>
              </a:rPr>
              <a:t>apres</a:t>
            </a:r>
            <a:r>
              <a:rPr lang="fr-FR" sz="900" dirty="0">
                <a:solidFill>
                  <a:sysClr val="windowText" lastClr="000000"/>
                </a:solidFill>
              </a:rPr>
              <a:t> Guillestre, carrefour col Agnel / Col de l’Izoard. Prendre col de l’Izoard !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Arrivée à Briançon, direction serre chevalier. Le Centre UCPA se situe dans le deuxième village « La Salle des Alpes ». Au rond point de la Salle des Alpes, prendre à gauche en arrivant. L’UCPA est 200m plus loin</a:t>
            </a:r>
          </a:p>
        </p:txBody>
      </p:sp>
      <p:sp>
        <p:nvSpPr>
          <p:cNvPr id="13" name="AutoShape 2" descr="data:image/jpeg;base64,/9j/4AAQSkZJRgABAQAAAQABAAD/2wCEAAkGBg8NDhAODQ8QDg8NDxYQDQ4MFA8NDQ4PFBAVFBUQFBIXGyYgFyUjGhIUHy8gIywpLCwsFR4xNTAqNSYrLDUBCQoKDgwOGg8PGTUkHyQ1NS01NTU1NSopKS8qNTQpLCoqLCksNSopNSopKTYpLCksNikpKSkpKSkpKSkpLCksKf/AABEIAOEA4QMBIgACEQEDEQH/xAAcAAEBAAMBAQEBAAAAAAAAAAAABwEFBggEAgP/xABOEAABAwECBQsSBgEDAwUAAAABAAIDBAURBgcSITETFjZBUVJxkrGy0RcyMzRUVWFyc3R1gZGTo7PD0ggUIjVCoWIkQ8EVI/BEU2OCwv/EABoBAQEBAQEBAQAAAAAAAAAAAAAGBAMFAgH/xAAlEQEAAQIGAgMAAwAAAAAAAAAAAQIDBBMUM1JxMlERIZESMUH/2gAMAwEAAhEDEQA/ALiuCwvxwUVnTGkgZJaFYDk/l6XOGu3jn3HP4AHEbdyY4ML5bOoWQUhP5y0ZPy9Pk9e0Zst7fD+prRuF4O0vtxd4u6exadv6WyVkrb6qpIveXHOY2E5w0H23XlBzDMYWErxlMweLWnQJDI144QSD/Szr8wo7wN4zvuVVuWUEp1+YUd4G8Z33Jr8wo7wN4zvuVWRBKdfmFHeBvGd9ya/MKO8DeM77lVkQSnX5hR3gbxnfcmvzCjvA3jO+5VZEEp1+YUd4G8Z33Jr8wo7wN4zvuVWRBKdfmFHeBvGd9ya/MKO8DeM77lVkQSnX5hR3gbxnfcmvzCjvA3jO+5VZEEp1+YUd4G8Z33Jr8wo7wN4zvuVWRBKdfmFHeBvGd9ya/MKO8DeM77lVkQSnX5hR3gbxnfcmvzCjvA3jO+5VZEEp1+YUd4G8Z33Jr8wo7wN4zvuVWRBKdfmFHeBvGd9yHD/Cdud2D4IGkNc8u9QBKqyxcgnGDuOqmmnFJadPLZVUSG5NVfqJdouL3BpZed8LvCqOCtDhjgXS2xTOgqmDKAOoztA1aB++adzdboK5DE9b9Qx9VYVe7KqbKddC7OS+nysm686QCW3HevaNpBTkREEoxhMEmFFgMdna0l4H+QkLgfaxvsVWClWHmyuwvFdznqrIIvhVhVWmuqGtqZY2RzOjYyJ7o2hrHFozDgvv8K1Ouau7sqfeydKYTdv1fnMnzCtaqi3bo/hH0lblyv8AnP3P9tlrmru7Kn3snSmuau7sqfeydK1qL7y6PUPjMr9y2Wuau7sqfeydKa5q7uyp97J0rWomXR6Myv3LZa5q7uyp97J0prmru7Kn3snStaiZdHqDMr9y2Wuau7sqfeydKa5q7uyp97J0rWomXR6gzK/ctlrmru7Kn3snSmuau7rqfeydK1qJl0+jMr5S2Wuau7sqfeydKa5q7uup97J0rWomXR6Myv3LZa5q7uyp97J0prmru7Kn3snStaiZdHqDMr5S2Wuau7sqfeydKa5q7uup97J0rWomXR6Myv3LZa5q7uup97J0prmru7Kn3snStaiZdHqDMr9y2Wuau7sqfeydKa5q7uyp97J0rWomXR6gzK+Utlrmru66n3snSv7UeF1fHIx4qpnZLgcmR7nscL9BacxWnWWdc3hHKk26J/yDNrj7/lL0cNClIYGYcnJzatZ98n+REV3/AOG+xVZugcClUuzlno76blKK1VbkWUQSnDzZXYXiu5z1VlKcPNldheK7nPVWQQHCbt+r85l+YVrVssJu36vzmT5hWtVXb8YSVzznt1eBeBbLTZM98z4tSeGgMa1wN7b7866TqQQ91S8RnSmKDsNV5VnMKoK8bE4m7Rdmmmr6e1hcLartU1VU/afdSCHuuXiMTqQQ91y8RioKLPrL3Jp0djin3Ugi7rl4jOlOpBD3XLxGKgomsvcjR2OKfdSCHuuXiM6U6kEPdcvEZ0qgomsvcjR2OKfdSCLuuXiM6U6kEPdcvEYqCiay9yNHY4p91IIe65eIxOpBD3VLxGdKoKJrL3I0djin3Ugh7ql4jE6kEPdcvEYqCsXprL3I0djin/Ugh7rl4jE6kEPdcvEYu1s62Keq1T8tNHNqEphl1JwdkStuvYbtsXr7E1l7kaOxxT7qQRd1y8RnSnUgh7ql4jOlUFE1l7kaOxxT7qQQ91y8RnStLhbi/js6l/MNnfIdUazJc1rR+q/PeOBVtchjS/bT5ePlK7WMVdquUxNX18uN/C2abdUxT/iPBZZ1zfGHKFhZZ1zeEcoXvJ56OboHApVLs5Z6O+m5VVugcClUuzlno76blIrFVkREEpw82V2F4ruc9VZSnDzZXYXiu5z1VkEBwm7fq/OZPmFa1bLCbt+r85k+YVrVV2/CElc857U/FB2Gq8qzmFUFT7FB2Gq8qzmFUFT2M3qlHg9ikREWVqEREBERAREQERfzqKhkTHSSObGxjS573kNYxoF5cScwAQftzgBecwGknMAoPjXx0arl2fZEl0edtRWxm4ybscJGgbRdt7WbOdXjWxxOtAvobOc6Oi62aYfpfV+AbbWeDS7bzZlKgL9CDrMW2HcliVrZby6mmuZVxDPlR39e0b5t5I9Y216wo6tk8TJonB8crA+N7c7XscL2uHCCvOeAWIyrr8me0MqipTcQwi6rmb4GnsY8Ls/g216EsSxYKCmjpKVuRDC3JY0lzznJJJJN5vJJ9aD7kREBchjS/bT5ePlK69chjS/bT5ePlK0Ybdp7cMTs1dSjyyzrm8I5QsLLOubwjlCpkq9HN0DgUql2cs9HfTcqq3QOBSqXZyz0d9NykViqyIiCU4ebK7C8V3OeqspTh5srsLxXc56qyCA4Tdv1fnMnzCtatlhN2/V+cyfMK1qq7fhCSuec9qfig7DVeVZzCqCp9ig7DVeVZzCqCp7Gb1SjwexSIiLK1CIiAiIgIi19vW9T2dTvqquQRRRjO45yTtMaNLidoBB/e0bRipYXz1EjYoom5Ukjzc1rR/5o215pxoY2JbYeaamLoaBjszOtfUkHNJJ4NsM2tJvOj5MPcYdZhFUthhZI2nD7qWjive97tAe8N6939Da2ye0wD/D+52TUW0S1ultFEf1Hysg63xW5/CNCCZYJYDV1sS6nRxEtabpZ5L2U8XjP/wCBefAvQuAmJ6hsjJmkAq6wZ9XlAyInf/FH/HxjefCNC7ags+KmibDTxshijFzI4mhjGjwAL6EBERAREQFyGNL9tPl4+Urr1yGNL9tPl4+UrRht2ntwxOzV1KPLLOub4w5QsLLOub4w5QqZLPRzdA4FKpdnLPR303Kqt0DgUql2cs9HfTcpFYKsiIglOHmyuwvFdznqrKU4ebK7C8V3OeqsggOE3b9X5zJ8wrWrZYTdv1fnMvzCtaqu34QkrnnPan4oOw1XlWcwqgqfYoOw1XlWcwqgqexm9Uo8HsUiIiytQiIgIi1Fv4QCkaGxxPqqqW/8vSQXarKd84nNGwZr3uzDwkgIPzhXhbS2RTOqax+S0Zo423GWZ+0xjds/0NJuUQNj2zhpUiplH5Oz2EiEyZWoxs0HUm5jM43Z3ZhtXjQqRQYtHVtSLRwgkbWVA7BRMv8A+n0jL78gNPZPCTmO3fpXfMYGgBoAAFwAzAAaAAg5rAzF3QWMy6ljypnC6SqludO/dF/8R/i24cOldPciXoCLn7fw+syzbxV1kUbxpiadVm92y9w9YU1t/wDEhE3KbZ1G6U7UtYdTZfu6my8n2hBalpLdw0s+zh/rKuGE/wDtl2VMeCJt7j7F5nt/GzbFoAtkq3Qxu/2qT/Tsu3CW/qcPASVyL3lxJJJJzknOSd0lB6Rgx90M9dT0dNDM9lROyF1TNkwsZluyQ4Nzki8jTkqnheIIZSxzXtNzmODmncIN4P8AS9q2TWippoKhuieFko4HsDv+UH1rkMaX7afLx8pXXrkMaX7afLx8pWjDbtPbhidmrqUeWWdc3xhyhYWWdc3xhyhUyVejm6BwKVS7OWejvpuVVboHApVLs5Z6O+m5SKxVZERBKcPNldheK7nPVWUpw82V2F4ruc9VZBAcJu36vzmX5hWtWywm7fq/OZfmFa1VdvwhJXPOe1PxQdhqvKs5hVBU+xQdhqvKs5hVBU9jN6pR4PYpFo8KcNKGyIxJXTCPL7HG0F80l2nJYM54dA3VupJA1pc43BoJJ3ABeSvG+F+E0tq101ZMSdUcdSadEUIP6IxuXD+7ztrK1LtF+IqynPDXQ1jGk3aoWREDwkCS9USxLeprQgbUUczJ4nZg5m0dtrmnO059BzrxYu+xL4VSUFrQwhx1CueIJo7zklzs0cl26HEZ9wkIPUq/m2Boc54aA592W4AZTgNAJ27rz7Sv6BfiZri0hrslxFwdcHZJ3bjpQfq9czhBjKsqzrxUVkWWP9mA6vNwFrL8n13L82lgBHWkitrLQqGHTCZxTwHhjgYwH13r5qTE/YcXW2fG7wzOll5zig4HCD8SAzts2jv3Jq113r1Jh5XepTu2MYltWqS19TO5jv8AYowYo7t7kxi93/2JXpujwNs2C7UqCkju0FsEIdxsm9bZkTW5mtDfFACDx3SYEWpP2Kz6x43RBKG+0i5bukxMW7LcRQuYDtzSQR3cIL7/AOl6ruWUHmyl/Dza7+vfSRD/ACke8j1NYVuqP8NUx7PaMbPBDC+X+3ParyiCQUn4bqFt2rVtVIRp1MRRA+0OVTsey2UdNDSxFzo6aJsUZkIc/IY0NbeQBfmAX2IgLkMaX7afLx8pXXrkMaX7afLx8pWjDbtPbhidmrqUeCyzrm+MOULAWWdc3xhyhUyVejm6BwKVS7OWejvpuVVboHApVLs5Z6O+m5SKxVZERBKcPNldheK7nPVWUqw82V2F4ruc9VVBAcJu36vzmX5hWtWywm7fq/OZfmFa1VdvwjpJXPOe1PxQdhqvKs5hVBU+xQdhqvKs5hVBU9jN6pR4PYpfieIPY5jtD2lpu03EXFeLreseWgqpqSdpbJTyFjr814Ghw8BFxHgIXtRchh1ixobbAdOHQ1DBksqYbtUyd48HM8cOcbRGdZWp5LXZYpMH5K62aQNbeymkFTO7S1jIjlC/hcGtHCqBD+Gj9Yy7SvjvzhlPkvI3LzIQPYqnghgVR2NAYKNhGXcZpZDlTTOF9xe7wXm4C4C87pQb0L8zSZDS7Jc7JF+SwXuPgA21+1i8ezT4EHO1GMKzYZNSqan8q86G1sdRSX8BlYAfUV9lJhdZ0/Ya6kk8SaEn2XrY1VJHMwxzRsljd1zJWtkYeFpzFcHhBiNsesvdHE+ikP8AOkdks9cTr2+y5B38crXAOaQ4HQWnKB9YX7Xnq2MQdqUZL7Nqm1DRnDQ51JUeAXX5J4wXJ19sYRWU/JqJ7SpiMw1d8xjN2b9LnEtcM21eg9YovKlJjot2L/1pkG5NFBJ/Zbet3SfiJtZlwkio5t0ujkY4+tr7v6QekEUIpfxLSDs1nMdumKZzP6cwrdUf4kKB3Z6Srj8nqMw/tzUFdRTykx8WJJdlTTQk7UsMmb1sygu6s60I6qGOogdlxTMEkT7nNymOF4dcQDoQfSuQxpftp8vHyldeuQxpftp8vHylaMNu09uGJ2aupR5ZZ1zeEcoWFlnXN8YcoVMlXo5ugcClUuzlno76blVW6BwKVS7OWejvpuUisVWREQSnDzZXYXiu5z1VlKcPNldheK7nPVWQQHCft+r85l+YVrVssJu36vzmX5hWtVXb8ISVzzntT8UHYaryrOYVQVPsUHYaryrOYVQVPYzeqUeD2KRERZWoREQFprdsWWX/AL9DN+WrGD9D3DLgmA/2aiP+Tc+kfqbfeDpB3KIOMsDGPFLUGz7Sj/6daLDk6hMf+zUbj4JTmcDtA59y9dleuZw7wBpbbp9SnGRMwE09SwAyRO3P8mnbbyHOpTZuMS1sF6n/AKdbTHVdO3sUl98upX3B8Mp7I3/F2caL2oL6v5zQMkaWva17XaWvAc08IK1uDmFNHakInopmzN/m0ZpI3b17DnaeH1XrbIOFt7EvY1be78v+Vkd/OiOoj3dxZ/Sm1v8A4c6yK91BUxVLdIjnH5eW7cBztPrLV6DRB40tzA+0LOJFbSTQAG7Lc0mI8EgvafatOvcL2BwLXAEEXEHOCNwhcdb+KKx6+8vpGwSH/do/9O7ij9J9YKDyixpJAAvJNwA0knQvaVg2f+Vo6an7np44uJG1v/Ck1N+HkU1fTVENWJqaGoZJLDUMLZSxjg7JDm3h15F2huYqzhBlchjS/bT5ePlK69chjS/bT5ePlK0Ybdp7cMTs1dSjyyzrm+MOULAWWdc3xhyhUyVejm6BwKVS7OWejvpuVVboHApVLs5Z6O+m5SKxVZERBKcPNldheK7nPVWUpw82V2F4ruc9VZBAcJu36vzmT5hWtWywm7fq/OZfmFa1VdvwhJXPOe1PxQdhqvKs5hVBU+xQdhqvKs5hVBU9jN6pR4PYpERFlahERAREQFo8L8D6W2KZ1NVsv24pW3CWF93XsPKNB21vEQeT7esG08Fa8OZI+I5zTVcF4iqI784IOY7WUx1/rFxVVwCx809Xk09qhtJPmDagZqWU/wCV/Yjw3t8I0Kk4Q4PU1pUz6WsjEsUnqcx209jv4kbq8vYxMW9TYc/6r5aSVx/L1IGY7epvH8XAeo6Rt3B6xY8OALSCCLwRnBB2wV+l5RwFxr19jERtd+ZpL/1UsxNzRt6k/TGfaPAvRGBuMKgtmO+lkyZWi+SmlubPHunJ/kP8heOBB0yIiAiIgLkMaX7afLx8pXXrkMaX7afLx8pWjDbtPbhidmrqUeCyzrm+MOULCyzrm8I5QqZKvRzdA4FKpdnLPR303Kqt0DgUql2cs9HfTcpFYqsiIglOHmyuwvFdznqrKU4ebK7C8V3OeqsggOE3b9X5zJzytatlhN2/V+cyfMK1qq7fjCSuec9qfig7DVeVZzCqCp9ig7DVeVZzCqCp7Gb1SjwexSIiLK1CIiAiIgIiIC+S1LKhrIX09VG2aGUZMkbxe0j/AIIOcEZwvrRB5bxnYqprFkM0OVNQSO/RLpfCTojlu0eB2g+A5lw1JVyQSNlhe+KSM5TJIyWPY7dDhnC9r1VLHNG6KVjZI5Glr2SAOY5pFxBB0rzljUxPvssurKAOloSb3szukpPA7bc3cdtaDukN9gFj/LcmntoZQ61tbEP1Dy0Y0+M32HSrdQ10VREyaCRksUgvZJEQ9jhugheQcCsEZrYrY6SAEAnKnluvbDCCMp55ANskBeuLGsmGhp4qWmYGRQMDI2jcG2Ttkm8k7ZJKD7UREBchjS/bT5ePlK69chjS/bT5ePlK0Ybdp7cMTs1dSjyyzrm+MOULAWWdc3hHKFTJV6OboHApVLs5Z6O+m5VVugcClUuzlno76blIrFVkREEpw82V2F4ruc9VZSnDzZXYXiu5z1VkEBwm7fq/OZfmFa1bLCbt+r85l+YVrVV2/COklc857U/FB2Gq8qzmFUFSTF/hbTWdHO2oL75Xtc3U25YuDbs66zqpWfuze7PSvExVi5VdqmKZ+Hu4W/bps0xNUOvRch1UrP3ZvdnpTqpWfuze7PSs+mu8ZadTZ5R+uvRch1UrP3ZvdnpTqpWfuze7PSmmu8ZNTZ5R+uvRch1UrP3ZvdnpTqpWfuze7PSmmu8ZNTZ5R+uvRch1UrP3ZvdnpTqpWfuze7PSmmu8ZNTZ5R+uvRch1UrP3ZvdnpTqpWfuze7PSmmu8ZNTZ5R+uvX5ewOBa4BwcLnBwBBB0gjbXJdVKz92b3Z6U6qVn7s3uz0pprvGTU2eUfraYN4HUVlat+ShEP5mTVJLs/Axu40Z7m6BeVu1yHVSs/dm92elOqlZ+7N7s9Kaa7xk1NnlH669FyHVSs/dm92elOqlZ+7N7s9Kaa7xk1NnlH669chjS/bT5ePlKdVKz92b3Z6Vz+HGHFJXUZggMmXqjHfrZki5t9+e9dsPh7tN2mZpn+3DEYi1NqqIqj+k+WWdc3xhyhYWWdc3hHKFQJx6OboHApVLs5Z6O+m5VVugcClUuzlno76blIrFVkREEpw82V2F4ruc9VZSnD45OFNgk5gQ5oJ0Xl7gB7SPaqqEECwm7fq/OZfmFa1bnC6ikitCqD2OGVO97TcbnMc4kOB28xWnyHb0+wqrtz80R0krv1XV8+2LkuWch29PsKZDt6fYV9ubCXLOQ7en2FMh29PsKDCLOQ7en2FMh29PsKDCXLOQ7en2FMh29PsKDCLOQ7en2FMh29PsKDCLOQ7en2FMh29PsKDCLOQ7en2FMh29PsKDFyLOQ7en2FMh29PsKDFyLOQ7eu9hTIdvT7CgwizkO3p9hTIdvT7Cgwss65vjDlCZDt672Ff2o6OWaVkccbnvc4BrWg3nOkz8P34+fqHohugcClUuzlno76blVW6FKXOysORdnyLO/Vdtf9snPxh7VIrBV0REE3x1YOzTU1PaVGCaqyJdXbki9xiva5x8OSWNdwBy6nAvDGntmkZU07gHXAVEN974Jbs7HDc3Dthb4i9TK38TzmVDq6wKs2ZUu66IZQpX3m8j9N+SCf43Ob4AgppCZI3ApSwYasGTfQS3fzOpAu9QyeRZ1TDXeWf8PpQVXJG4EyRuBSrVMNd5Z/w+lNUw13ln/D6UFVyRuBMkbgUq1TDXeWf8PpTVMNd5Z/w+lBVckbgTJG4FKtUw13ln/D6U1TDXeWf8PpQVXJG4EyRuBSrVMNd5Z/w+lNUw13ln/D6UFVyRuBMkbgUq1TDXeWf8PpTVMNd5Z/w+lBVckbgTJG4FKtUw13ln/D6U1TDXeWf8PpQVXJG4EyRuBSrVMNd5Z/w+lNUw13ln/D6UFVyRuBMkbgUq1TDXeWf8PpTVMNd5Z/w+lBVckbgTJG4FKtUw13ln/D6U1TDXeWf8PpQVXJG4EyRuBSrVMNd5Z/w+lNUw13ln/D6UFVyRuBMkKVaphrvLP+H0o52GrhddZ7b/AOQ1IkeHSeRBRbft+ns6mkqquQRxRDOT1znbTGj+RO0FOsUVBNX1ldhFVMLDXExUbHZ7oAReQdwCNjAdvJcln4oqyvnZVYS15rDGb2UkBLacX57ibmgDdDGi+7SqlT07ImNjja1jGNDWMYA1rGgXBoA0ABB/RERAQoiDCy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4" descr="data:image/jpeg;base64,/9j/4AAQSkZJRgABAQAAAQABAAD/2wCEAAkGBg8NDhAODQ8QDg8NDxYQDQ4MFA8NDQ4PFBAVFBUQFBIXGyYgFyUjGhIUHy8gIywpLCwsFR4xNTAqNSYrLDUBCQoKDgwOGg8PGTUkHyQ1NS01NTU1NSopKS8qNTQpLCoqLCksNSopNSopKTYpLCksNikpKSkpKSkpKSkpLCksKf/AABEIAOEA4QMBIgACEQEDEQH/xAAcAAEBAAMBAQEBAAAAAAAAAAAABwEFBggEAgP/xABOEAABAwECBQsSBgEDAwUAAAABAAIDBAURBgcSITETFjZBUVJxkrGy0RcyMzRUVWFyc3R1gZGTo7PD0ggUIjVCoWIkQ8EVI/BEU2OCwv/EABoBAQEBAQEBAQAAAAAAAAAAAAAGBAMFAgH/xAAlEQEAAQIGAgMAAwAAAAAAAAAAAQIDBBMUM1JxMlERIZESMUH/2gAMAwEAAhEDEQA/ALiuCwvxwUVnTGkgZJaFYDk/l6XOGu3jn3HP4AHEbdyY4ML5bOoWQUhP5y0ZPy9Pk9e0Zst7fD+prRuF4O0vtxd4u6exadv6WyVkrb6qpIveXHOY2E5w0H23XlBzDMYWErxlMweLWnQJDI144QSD/Szr8wo7wN4zvuVVuWUEp1+YUd4G8Z33Jr8wo7wN4zvuVWRBKdfmFHeBvGd9ya/MKO8DeM77lVkQSnX5hR3gbxnfcmvzCjvA3jO+5VZEEp1+YUd4G8Z33Jr8wo7wN4zvuVWRBKdfmFHeBvGd9ya/MKO8DeM77lVkQSnX5hR3gbxnfcmvzCjvA3jO+5VZEEp1+YUd4G8Z33Jr8wo7wN4zvuVWRBKdfmFHeBvGd9ya/MKO8DeM77lVkQSnX5hR3gbxnfcmvzCjvA3jO+5VZEEp1+YUd4G8Z33Jr8wo7wN4zvuVWRBKdfmFHeBvGd9yHD/Cdud2D4IGkNc8u9QBKqyxcgnGDuOqmmnFJadPLZVUSG5NVfqJdouL3BpZed8LvCqOCtDhjgXS2xTOgqmDKAOoztA1aB++adzdboK5DE9b9Qx9VYVe7KqbKddC7OS+nysm686QCW3HevaNpBTkREEoxhMEmFFgMdna0l4H+QkLgfaxvsVWClWHmyuwvFdznqrIIvhVhVWmuqGtqZY2RzOjYyJ7o2hrHFozDgvv8K1Ouau7sqfeydKYTdv1fnMnzCtaqi3bo/hH0lblyv8AnP3P9tlrmru7Kn3snSmuau7sqfeydK1qL7y6PUPjMr9y2Wuau7sqfeydKa5q7uyp97J0rWomXR6Myv3LZa5q7uyp97J0prmru7Kn3snStaiZdHqDMr9y2Wuau7sqfeydKa5q7uyp97J0rWomXR6gzK/ctlrmru7Kn3snSmuau7rqfeydK1qJl0+jMr5S2Wuau7sqfeydKa5q7uup97J0rWomXR6Myv3LZa5q7uyp97J0prmru7Kn3snStaiZdHqDMr5S2Wuau7sqfeydKa5q7uup97J0rWomXR6Myv3LZa5q7uup97J0prmru7Kn3snStaiZdHqDMr9y2Wuau7sqfeydKa5q7uyp97J0rWomXR6gzK+Utlrmru66n3snSv7UeF1fHIx4qpnZLgcmR7nscL9BacxWnWWdc3hHKk26J/yDNrj7/lL0cNClIYGYcnJzatZ98n+REV3/AOG+xVZugcClUuzlno76blKK1VbkWUQSnDzZXYXiu5z1VlKcPNldheK7nPVWQQHCbt+r85l+YVrVssJu36vzmT5hWtVXb8YSVzznt1eBeBbLTZM98z4tSeGgMa1wN7b7866TqQQ91S8RnSmKDsNV5VnMKoK8bE4m7Rdmmmr6e1hcLartU1VU/afdSCHuuXiMTqQQ91y8RioKLPrL3Jp0djin3Ugi7rl4jOlOpBD3XLxGKgomsvcjR2OKfdSCHuuXiM6U6kEPdcvEZ0qgomsvcjR2OKfdSCLuuXiM6U6kEPdcvEYqCiay9yNHY4p91IIe65eIxOpBD3VLxGdKoKJrL3I0djin3Ugh7ql4jE6kEPdcvEYqCsXprL3I0djin/Ugh7rl4jE6kEPdcvEYu1s62Keq1T8tNHNqEphl1JwdkStuvYbtsXr7E1l7kaOxxT7qQRd1y8RnSnUgh7ql4jOlUFE1l7kaOxxT7qQQ91y8RnStLhbi/js6l/MNnfIdUazJc1rR+q/PeOBVtchjS/bT5ePlK7WMVdquUxNX18uN/C2abdUxT/iPBZZ1zfGHKFhZZ1zeEcoXvJ56OboHApVLs5Z6O+m5VVugcClUuzlno76blIrFVkREEpw82V2F4ruc9VZSnDzZXYXiu5z1VkEBwm7fq/OZPmFa1bLCbt+r85k+YVrVV2/CElc857U/FB2Gq8qzmFUFT7FB2Gq8qzmFUFT2M3qlHg9ikREWVqEREBERAREQERfzqKhkTHSSObGxjS573kNYxoF5cScwAQftzgBecwGknMAoPjXx0arl2fZEl0edtRWxm4ybscJGgbRdt7WbOdXjWxxOtAvobOc6Oi62aYfpfV+AbbWeDS7bzZlKgL9CDrMW2HcliVrZby6mmuZVxDPlR39e0b5t5I9Y216wo6tk8TJonB8crA+N7c7XscL2uHCCvOeAWIyrr8me0MqipTcQwi6rmb4GnsY8Ls/g216EsSxYKCmjpKVuRDC3JY0lzznJJJJN5vJJ9aD7kREBchjS/bT5ePlK69chjS/bT5ePlK0Ybdp7cMTs1dSjyyzrm8I5QsLLOubwjlCpkq9HN0DgUql2cs9HfTcqq3QOBSqXZyz0d9NykViqyIiCU4ebK7C8V3OeqspTh5srsLxXc56qyCA4Tdv1fnMnzCtatlhN2/V+cyfMK1qq7fhCSuec9qfig7DVeVZzCqCp9ig7DVeVZzCqCp7Gb1SjwexSIiLK1CIiAiIgIi19vW9T2dTvqquQRRRjO45yTtMaNLidoBB/e0bRipYXz1EjYoom5Ukjzc1rR/5o215pxoY2JbYeaamLoaBjszOtfUkHNJJ4NsM2tJvOj5MPcYdZhFUthhZI2nD7qWjive97tAe8N6939Da2ye0wD/D+52TUW0S1ultFEf1Hysg63xW5/CNCCZYJYDV1sS6nRxEtabpZ5L2U8XjP/wCBefAvQuAmJ6hsjJmkAq6wZ9XlAyInf/FH/HxjefCNC7ags+KmibDTxshijFzI4mhjGjwAL6EBERAREQFyGNL9tPl4+Urr1yGNL9tPl4+UrRht2ntwxOzV1KPLLOub4w5QsLLOub4w5QqZLPRzdA4FKpdnLPR303Kqt0DgUql2cs9HfTcpFYKsiIglOHmyuwvFdznqrKU4ebK7C8V3OeqsggOE3b9X5zJ8wrWrZYTdv1fnMvzCtaqu34QkrnnPan4oOw1XlWcwqgqfYoOw1XlWcwqgqexm9Uo8HsUiIiytQiIgIi1Fv4QCkaGxxPqqqW/8vSQXarKd84nNGwZr3uzDwkgIPzhXhbS2RTOqax+S0Zo423GWZ+0xjds/0NJuUQNj2zhpUiplH5Oz2EiEyZWoxs0HUm5jM43Z3ZhtXjQqRQYtHVtSLRwgkbWVA7BRMv8A+n0jL78gNPZPCTmO3fpXfMYGgBoAAFwAzAAaAAg5rAzF3QWMy6ljypnC6SqludO/dF/8R/i24cOldPciXoCLn7fw+syzbxV1kUbxpiadVm92y9w9YU1t/wDEhE3KbZ1G6U7UtYdTZfu6my8n2hBalpLdw0s+zh/rKuGE/wDtl2VMeCJt7j7F5nt/GzbFoAtkq3Qxu/2qT/Tsu3CW/qcPASVyL3lxJJJJzknOSd0lB6Rgx90M9dT0dNDM9lROyF1TNkwsZluyQ4Nzki8jTkqnheIIZSxzXtNzmODmncIN4P8AS9q2TWippoKhuieFko4HsDv+UH1rkMaX7afLx8pXXrkMaX7afLx8pWjDbtPbhidmrqUeWWdc3xhyhYWWdc3xhyhUyVejm6BwKVS7OWejvpuVVboHApVLs5Z6O+m5SKxVZERBKcPNldheK7nPVWUpw82V2F4ruc9VZBAcJu36vzmX5hWtWywm7fq/OZfmFa1VdvwhJXPOe1PxQdhqvKs5hVBU+xQdhqvKs5hVBU9jN6pR4PYpFo8KcNKGyIxJXTCPL7HG0F80l2nJYM54dA3VupJA1pc43BoJJ3ABeSvG+F+E0tq101ZMSdUcdSadEUIP6IxuXD+7ztrK1LtF+IqynPDXQ1jGk3aoWREDwkCS9USxLeprQgbUUczJ4nZg5m0dtrmnO059BzrxYu+xL4VSUFrQwhx1CueIJo7zklzs0cl26HEZ9wkIPUq/m2Boc54aA592W4AZTgNAJ27rz7Sv6BfiZri0hrslxFwdcHZJ3bjpQfq9czhBjKsqzrxUVkWWP9mA6vNwFrL8n13L82lgBHWkitrLQqGHTCZxTwHhjgYwH13r5qTE/YcXW2fG7wzOll5zig4HCD8SAzts2jv3Jq113r1Jh5XepTu2MYltWqS19TO5jv8AYowYo7t7kxi93/2JXpujwNs2C7UqCkju0FsEIdxsm9bZkTW5mtDfFACDx3SYEWpP2Kz6x43RBKG+0i5bukxMW7LcRQuYDtzSQR3cIL7/AOl6ruWUHmyl/Dza7+vfSRD/ACke8j1NYVuqP8NUx7PaMbPBDC+X+3ParyiCQUn4bqFt2rVtVIRp1MRRA+0OVTsey2UdNDSxFzo6aJsUZkIc/IY0NbeQBfmAX2IgLkMaX7afLx8pXXrkMaX7afLx8pWjDbtPbhidmrqUeCyzrm+MOULAWWdc3xhyhUyVejm6BwKVS7OWejvpuVVboHApVLs5Z6O+m5SKxVZERBKcPNldheK7nPVWUqw82V2F4ruc9VVBAcJu36vzmX5hWtWywm7fq/OZfmFa1VdvwjpJXPOe1PxQdhqvKs5hVBU+xQdhqvKs5hVBU9jN6pR4PYpfieIPY5jtD2lpu03EXFeLreseWgqpqSdpbJTyFjr814Ghw8BFxHgIXtRchh1ixobbAdOHQ1DBksqYbtUyd48HM8cOcbRGdZWp5LXZYpMH5K62aQNbeymkFTO7S1jIjlC/hcGtHCqBD+Gj9Yy7SvjvzhlPkvI3LzIQPYqnghgVR2NAYKNhGXcZpZDlTTOF9xe7wXm4C4C87pQb0L8zSZDS7Jc7JF+SwXuPgA21+1i8ezT4EHO1GMKzYZNSqan8q86G1sdRSX8BlYAfUV9lJhdZ0/Ya6kk8SaEn2XrY1VJHMwxzRsljd1zJWtkYeFpzFcHhBiNsesvdHE+ikP8AOkdks9cTr2+y5B38crXAOaQ4HQWnKB9YX7Xnq2MQdqUZL7Nqm1DRnDQ51JUeAXX5J4wXJ19sYRWU/JqJ7SpiMw1d8xjN2b9LnEtcM21eg9YovKlJjot2L/1pkG5NFBJ/Zbet3SfiJtZlwkio5t0ujkY4+tr7v6QekEUIpfxLSDs1nMdumKZzP6cwrdUf4kKB3Z6Srj8nqMw/tzUFdRTykx8WJJdlTTQk7UsMmb1sygu6s60I6qGOogdlxTMEkT7nNymOF4dcQDoQfSuQxpftp8vHyldeuQxpftp8vHylaMNu09uGJ2aupR5ZZ1zeEcoWFlnXN8YcoVMlXo5ugcClUuzlno76blVW6BwKVS7OWejvpuUisVWREQSnDzZXYXiu5z1VlKcPNldheK7nPVWQQHCft+r85l+YVrVssJu36vzmX5hWtVXb8ISVzzntT8UHYaryrOYVQVPsUHYaryrOYVQVPYzeqUeD2KRERZWoREQFprdsWWX/AL9DN+WrGD9D3DLgmA/2aiP+Tc+kfqbfeDpB3KIOMsDGPFLUGz7Sj/6daLDk6hMf+zUbj4JTmcDtA59y9dleuZw7wBpbbp9SnGRMwE09SwAyRO3P8mnbbyHOpTZuMS1sF6n/AKdbTHVdO3sUl98upX3B8Mp7I3/F2caL2oL6v5zQMkaWva17XaWvAc08IK1uDmFNHakInopmzN/m0ZpI3b17DnaeH1XrbIOFt7EvY1be78v+Vkd/OiOoj3dxZ/Sm1v8A4c6yK91BUxVLdIjnH5eW7cBztPrLV6DRB40tzA+0LOJFbSTQAG7Lc0mI8EgvafatOvcL2BwLXAEEXEHOCNwhcdb+KKx6+8vpGwSH/do/9O7ij9J9YKDyixpJAAvJNwA0knQvaVg2f+Vo6an7np44uJG1v/Ck1N+HkU1fTVENWJqaGoZJLDUMLZSxjg7JDm3h15F2huYqzhBlchjS/bT5ePlK69chjS/bT5ePlK0Ybdp7cMTs1dSjyyzrm+MOULAWWdc3xhyhUyVejm6BwKVS7OWejvpuVVboHApVLs5Z6O+m5SKxVZERBKcPNldheK7nPVWUpw82V2F4ruc9VZBAcJu36vzmT5hWtWywm7fq/OZfmFa1VdvwhJXPOe1PxQdhqvKs5hVBU+xQdhqvKs5hVBU9jN6pR4PYpERFlahERAREQFo8L8D6W2KZ1NVsv24pW3CWF93XsPKNB21vEQeT7esG08Fa8OZI+I5zTVcF4iqI784IOY7WUx1/rFxVVwCx809Xk09qhtJPmDagZqWU/wCV/Yjw3t8I0Kk4Q4PU1pUz6WsjEsUnqcx209jv4kbq8vYxMW9TYc/6r5aSVx/L1IGY7epvH8XAeo6Rt3B6xY8OALSCCLwRnBB2wV+l5RwFxr19jERtd+ZpL/1UsxNzRt6k/TGfaPAvRGBuMKgtmO+lkyZWi+SmlubPHunJ/kP8heOBB0yIiAiIgLkMaX7afLx8pXXrkMaX7afLx8pWjDbtPbhidmrqUeCyzrm+MOULCyzrm8I5QqZKvRzdA4FKpdnLPR303Kqt0DgUql2cs9HfTcpFYqsiIglOHmyuwvFdznqrKU4ebK7C8V3OeqsggOE3b9X5zJzytatlhN2/V+cyfMK1qq7fjCSuec9qfig7DVeVZzCqCp9ig7DVeVZzCqCp7Gb1SjwexSIiLK1CIiAiIgIiIC+S1LKhrIX09VG2aGUZMkbxe0j/AIIOcEZwvrRB5bxnYqprFkM0OVNQSO/RLpfCTojlu0eB2g+A5lw1JVyQSNlhe+KSM5TJIyWPY7dDhnC9r1VLHNG6KVjZI5Glr2SAOY5pFxBB0rzljUxPvssurKAOloSb3szukpPA7bc3cdtaDukN9gFj/LcmntoZQ61tbEP1Dy0Y0+M32HSrdQ10VREyaCRksUgvZJEQ9jhugheQcCsEZrYrY6SAEAnKnluvbDCCMp55ANskBeuLGsmGhp4qWmYGRQMDI2jcG2Ttkm8k7ZJKD7UREBchjS/bT5ePlK69chjS/bT5ePlK0Ybdp7cMTs1dSjyyzrm+MOULAWWdc3hHKFTJV6OboHApVLs5Z6O+m5VVugcClUuzlno76blIrFVkREEpw82V2F4ruc9VZSnDzZXYXiu5z1VkEBwm7fq/OZfmFa1bLCbt+r85l+YVrVV2/COklc857U/FB2Gq8qzmFUFSTF/hbTWdHO2oL75Xtc3U25YuDbs66zqpWfuze7PSvExVi5VdqmKZ+Hu4W/bps0xNUOvRch1UrP3ZvdnpTqpWfuze7PSs+mu8ZadTZ5R+uvRch1UrP3ZvdnpTqpWfuze7PSmmu8ZNTZ5R+uvRch1UrP3ZvdnpTqpWfuze7PSmmu8ZNTZ5R+uvRch1UrP3ZvdnpTqpWfuze7PSmmu8ZNTZ5R+uvRch1UrP3ZvdnpTqpWfuze7PSmmu8ZNTZ5R+uvX5ewOBa4BwcLnBwBBB0gjbXJdVKz92b3Z6U6qVn7s3uz0pprvGTU2eUfraYN4HUVlat+ShEP5mTVJLs/Axu40Z7m6BeVu1yHVSs/dm92elOqlZ+7N7s9Kaa7xk1NnlH669FyHVSs/dm92elOqlZ+7N7s9Kaa7xk1NnlH669chjS/bT5ePlKdVKz92b3Z6Vz+HGHFJXUZggMmXqjHfrZki5t9+e9dsPh7tN2mZpn+3DEYi1NqqIqj+k+WWdc3xhyhYWWdc3hHKFQJx6OboHApVLs5Z6O+m5VVugcClUuzlno76blIrFVkREEpw82V2F4ruc9VZSnD45OFNgk5gQ5oJ0Xl7gB7SPaqqEECwm7fq/OZfmFa1bnC6ikitCqD2OGVO97TcbnMc4kOB28xWnyHb0+wqrtz80R0krv1XV8+2LkuWch29PsKZDt6fYV9ubCXLOQ7en2FMh29PsKDCLOQ7en2FMh29PsKDCXLOQ7en2FMh29PsKDCLOQ7en2FMh29PsKDCLOQ7en2FMh29PsKDCLOQ7en2FMh29PsKDFyLOQ7en2FMh29PsKDFyLOQ7eu9hTIdvT7CgwizkO3p9hTIdvT7Cgwss65vjDlCZDt672Ff2o6OWaVkccbnvc4BrWg3nOkz8P34+fqHohugcClUuzlno76blVW6FKXOysORdnyLO/Vdtf9snPxh7VIrBV0REE3x1YOzTU1PaVGCaqyJdXbki9xiva5x8OSWNdwBy6nAvDGntmkZU07gHXAVEN974Jbs7HDc3Dthb4i9TK38TzmVDq6wKs2ZUu66IZQpX3m8j9N+SCf43Ob4AgppCZI3ApSwYasGTfQS3fzOpAu9QyeRZ1TDXeWf8PpQVXJG4EyRuBSrVMNd5Z/w+lNUw13ln/D6UFVyRuBMkbgUq1TDXeWf8PpTVMNd5Z/w+lBVckbgTJG4FKtUw13ln/D6U1TDXeWf8PpQVXJG4EyRuBSrVMNd5Z/w+lNUw13ln/D6UFVyRuBMkbgUq1TDXeWf8PpTVMNd5Z/w+lBVckbgTJG4FKtUw13ln/D6U1TDXeWf8PpQVXJG4EyRuBSrVMNd5Z/w+lNUw13ln/D6UFVyRuBMkbgUq1TDXeWf8PpTVMNd5Z/w+lBVckbgTJG4FKtUw13ln/D6U1TDXeWf8PpQVXJG4EyRuBSrVMNd5Z/w+lNUw13ln/D6UFVyRuBMkKVaphrvLP+H0o52GrhddZ7b/AOQ1IkeHSeRBRbft+ns6mkqquQRxRDOT1znbTGj+RO0FOsUVBNX1ldhFVMLDXExUbHZ7oAReQdwCNjAdvJcln4oqyvnZVYS15rDGb2UkBLacX57ibmgDdDGi+7SqlT07ImNjja1jGNDWMYA1rGgXBoA0ABB/RERAQoiDCyiICIiAiIgIiICIiAiIgIiICIiAiIgIiICIiAiIgIiICIiD/9k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7" descr="data:image/jpeg;base64,/9j/4AAQSkZJRgABAQAAAQABAAD/2wCEAAkGBhQSEBMUEBMUFBUWFR4ZFhQRFhYXGxoYFhQaGRkWFhUXHSYgFxkvGhoYHzssJCcpMDgsFh4yNTAqQTIrLCkBCQoKDgwOGQ8PGikkHiUsLDUzKi4wMCw1KTUsNCwtNTU1LCw1LCwvNTUqNDQuLCwsLCwvKTIxLSwuLCksNTEpLP/AABEIALAAyAMBIgACEQEDEQH/xAAcAAEBAAIDAQEAAAAAAAAAAAAABwYIAgQFAwH/xABFEAABAwICBQgHBAkDBQEAAAABAAIDBBEGIQUSMUFhBxMXIlFxgdEUMkJUkZKhI1JTlAgzQ2KCpLHB4WPC8CRyk9LiFf/EABsBAQEAAwEBAQAAAAAAAAAAAAAFBAYHAwIB/8QANBEAAQICBQgLAQADAAAAAAAAAAECAwQREyExQQUSFFFxkaHRBhUiMlJTYYHB4fCxQkPx/9oADAMBAAIRAxEAPwC4oiIAiIgCIiAIiIAiIgC69VVNYxz5HBrGAlzjlkNpv2L7PPZtKmfKtiG5bSRnIWdN37WM/wBx8PHyjRUhsVymdk+TdOR2wkuxXUn7iej0tU3OW5mXUvbnLN7dupe9t/bwWa0tU17GvjcHMeAWuGeR2G/YtdVROSnENi6kkORu+Hv2vZ/u+Phgy825z81+JseVchwoUCtl0Wlt6X0pr9v4U5FxYe3aFyVM04IiIAiIgCIiAIiIAiIgCIiAIiIAiIgCIiAIi4uzy+PcgPM0/pttLTyTuzsLMb95x9UDvKgs9Q6RznyOLnuJc5x3k7Sss5ScR+kVPNMP2cBIyOTnn1jxt6vzLELdgudwG89g4qJNxqx+alyHRchSGjQM93edbsTBPlfoXX0gqHRva+M6r2kOa4biNhVS6Oh/+XzNh6R+t1v9S3q3+7bqqU27RY7wdx7DxXjFguhUU4mfJz0Gcz0Z/itG312KX3D+m21VPHOzK4s9vY4esD3Feqo5ybYj9HqeaebRzkDM5NkHqnhf1flVhbll8O5WZeLWspxOf5VkdDmFYndW1Nn1cckRFkEsIiIAiIgCIiAIiIAiIgCIiAIiIAiIgPwlYzjrEnodKdU/bS3bGOz7zu4A/EhZHI8C5JsG5knh/wAuoXi7ERrKp0g/VjqxD9wbzxJz+CxZqNVssvUt5FkNLj0uTsttX11J+wPEAss35L8O89Oah4uyE9W++U/+oz73BYfRUT5pGRRC73u1Wjid54AZ+Cv2hNEspoI4Y9jBa/ad7jxJuVPk4Oe7OW5DaMvT+jwKpq9p/BMd9287ykfKhh3mZxUMFmTHrW3S/wD0M+9pVcXR03ollTBJDJseLX7DucOINiqceFWsVMTTsmTqycwkT/G5dn1ea9EXVswLiT0ylGsftorNkHb913cQPiCo1W0T4ZHxSiz2O1XDiN44EZ+K9TCOIjR1TZD+rPVlH7h3jiDn8VJlotU+27E3rK0kk7Ldi1yWt9f+p8F3BX6vnG8GxBuHC4I4/wDLr6K6czCIiAIiIAiIgCIiAIiIAiIgCIiAL8c6y/V1NIV7YY3yyGzI2knw/vuX4q0Wn61quVGpephvKhiLmoRTRnryi7yNzL5jvccu4FSpdvS2lH1M75pPWeb23NG5o4ALsYc0E6sqWQtuAc3uHssG09+4cSoMZ6xolnsdPkZZmT5Wh2CUuX9quQzrkpw5ZrquQZuGrECNjb9Z/ibAcBxVFXzp4GsY1jBZrQAANwGxfRWoUNIbEahzuem3Tcd0V2NyakwCIi9TDJ1yrYcu1tXGM2jVlAG1t+q/wNweB4KZLY6oga9jmPF2uBBB3g7VA8RaDdR1L4XXIGbHH2mHYe/ceIUidg5q56Ym99HZ+thrLvW1t3qn1/NhQ+S/EXOwmmkPXiF2E72XyHe05dxHFZ4111rzonSj6adk0frMN7bnDe08CFfNH17Zo2Sxm7JGgjx/vuWVJxs9mat6EfL8hURq5idl3Bcd9+87aIizTXAiIgCIiAIiIAiIgCIiAIiIDi87hvUv5VMRaz20kZ6rLOltvd7LfAZ+IWc4m082kpnzOsXerG0+04+qP79wUIkkLnFzjdziXOJ3uJuSfFT52NmpmJibV0dkKx6zL0sbdt+v6cSVY+TfDXo1Pzkg+1mAJ/dYPVb9bnieAWAYCw2Kuq64vFFZ0gOx176rD3kE9wKty85GD/sX2MrpHP0IkqxfV3wnzuCIiqGlhERAFiHKRhr0mn52MfawgkfvMPrN+lxxHErL0Xw9iParVMiWmHy0VsVl6GtoKoHJXiLVe6kkPVfd0V9zvab4jPwK8PHuGxSVXUFopbujA2NtbWYO4kHuIWOxyFrg5ps5pDmkbnA3BHioTVdAibDpUWHCylKUJc5KUXUv0ti+5scw7juXJeNhnTzaumZM2wd6sjR7Lh6w/v3Feyr7XI5KUOYxYboT1Y9KFSwIiL9PMIiIAiIgCIiAIiIAuLs8viv0myxTlAxJ6LTarD9tNdrbeyLdZ/gCB3kL4e9GNVynvLwHzEVsJl6mBcoeI/SqrVYbxQ3a22wuv13fQDwPasXDSSA0EkmwAFyScgABtN1+ALO+SzDnOTOqZB1Iso773na4dwy7zwUJEdHibTpj3QsmyllzUs9V+1M9wjh4UdK2PLXPWkd2vO3wGzwXtL8JWHae5XNG0jwySoD3XsRCDJq8XFuQ/qrzWo1KEOYRYror1iPWlVUzJF5WgsVUtY3WpZ45e0NcNYd7do2r1V9HmEREAREQHi4uw+KyldHlrjrRu7HjZ4HZ4qEFpBIcCCDYg5EEZEEHYbrZFSjlTw5zczamMdSXKS2542E94+o4qdOwaUz0wNs6Oz+Y9ZZ62Lam3V7/AK883k8xJ6LVarzaKazXX2B1+o76kHvHYrO3LL4LW8hWbk/xJ6VS6rz9tDZrr+0LdV/iAR3gr5kY3+tfY9ukchdNMT0d8L8bjLEX403X6qZpoREQBERAEREARFxe7/CA4SygAucbNaLkngPJQjFGnzWVLpTcN9WNp3MBy8TtPes65U8Rc3G2kjOcgvKb5hl8m/xG/g09uUvUmdjUrmJgb10dkKuGsy9LXXbPv+bTsaO0e+eVkUQu95sOHa48AM/BZtyrYrGiNHQ0dGdWaRuq1zTYsY31pMvaJyHeTuX2wJRx0NJNpKrOq3U6mWYjG0jtLjYAcB25fSrotD6YcaqPUqaiNms2Mve1ztQEtY+EkXaSNlu1ZEnBzG5y3qSukE/XRqhi9lvFfq7eQ/TWNdJVcDRVTzup72JDdVrs/aLQ0PPAncrNybaT0CGBtJqMlIsfTABKbjMFzuqf4TbNQmXGFY6YyuqJC88erb7vN+pqfu2twXPG2i209fNEwaoGq7VtbVMkTZCwDcAXFvcFnGtGw+POT/R3o01U6HmXwsdIJaU824OaLtI1cibgbl1aTR+nKGJhZNFpFuqC6Kcc3KDqjqNkudfO+bjcrX/RmMKqBgiZM8whzXcy8l0ZMbw8DUOwXGdrX3qxYb/SOjcQ2vpzH/qwHXb3ujOYHcXdyAzbCHKXHWzuppYJqSqa3WdBONwOZY+w1hmNoF9yzJQrlQxTCKnR+ltHTRSmNxjka1wDtms1j27RdhkGYyyVuoa1k0TJYzdj2hzT2hwuEB90REAXU0toxlRDJDIOq9tjw7COIOa7aL8VKUoU+muVjkc2xUNddI6PfBK+KUWew2PHscOBGfiu9hfT5o6lsouW+rI0b2E5+I2juWd8quGy9jaqMZxi0otmWbnfwm/g49mcuUGKxYESz2OnycxDyjK0uS9KHJ6480NjYpQQHNN2uFwRxHkvqp7yWYi5yN1JIc4xeI3zLL5t/hNvBw7M6Aw/5VuFESI1HIc6nZV0pGdCdhxTA5IiL0MMIiIAiIgC6OlNJsghkmkPVY0nv4DiTku487u1SrlSxFzkraWM9SLOS2wvtk3wH1PBeMeLVMVxRybJLOTCQ8L12frDDNI6QfPK+WU3e83PDsaOAGXgu9hfQBrKlsQuG+tI4bmA5+J2eK8klUVlS3QeiJKmUD0iYDVa619cg83H3AXcfFR5eEsWJbdib5lScSRluxYq2NT9qT4MK5fcYh0kej6c2jhs6UN2F9uozLc0Z27XDsUgY8gggkEG4IyII3grlUTue9z3kuc5xc5zsyXONySd5uqpyK6BoHkz1f2s0etI2PMsijiA+1lGzWLjkDfYCB2XjmV5hmgMUPoaoyT0sU8jXXcKth1w7brXOYdc3uQSrJo7lZ0TpRgj0lCyF1tlSA9nb1ZgMvENWGYW0PBpCefSmmNbmp6oQwRAuvJLI6zWgixcxrbNy26rr7CurJyQ8/pStp6aZsMEMjWRvmu7WkkZrthbb1iAHXzuA0E7UBmmm/0fqOoaJNG1BiB2Annoz3OvrNPi7uUzxLyRaRorudCZYx+0p7vAHa5oGsMuFuK8jDmk66lbLU0UksTGFrZXsPVu+4YHtOTt+0FUvDn6R8jbNr6cSDfJTnVd/wCN2Tt3tD+yAi6sPJvj/SVHTRsfQzVNIB1C1rhIGE3Lo8jzjQD2Wy2hUA1GhtMMMkbKeeZo1mseNSQuabhrmmznAuFiMwR2ha1VulJpJ3TSyPMxdrF5NnBw2Wt6trAC1rWAFkBt5hfGdLpCPXpJQ/7zDk9v/cw5j+i9tarYsjm9L0fLAXR1lTTxPdzfUcZpCWB9xaxdl9VtJTRlrGtc7XcGgFxy1iBYusO05oD6oiIDjLEHNLXC4IsQd4O0KC4o0AaOpdEblvrRuO9hOXiNh7lfFivKHhr0qm1mD7WG7mW9oW6zPG1+8BYk1BrGUpehdyJP6LHzXL2XWL6LgpH9HaQfBKyWI2ew3HHtaeBGXir5ovSbJ4Y5oz1XtB7uB4g5LXsFZ3yW4i5uV1LIepLnHfc+2bfEfUcVgycbMdmrcpsmX5Cvg1zU7TOKY7r95V0XFh3di5Kyc+CIiAISi4uzNvigPFxXiAUdK+U+u7qxtO9x2eAzKhRcSSXEkk3JOZJOZJJ2m6yPHuJPS6rqG8UV2xkbHXtrPHeQB3ALHY4y5wa0Xc4hrQN7ibADxUOai1j6EuQ6TkWR0SXpf3nWr6ak5mT8neG/SqrWeLxQ2c6+xzr9Rv0v4DtWB8smOBpCu1YiHQU92ROabhxNtd4PYSABwaDvVL5QNNt0JohlLCf+pqARrDiBzsp+IaP8Fa7KpLwqplGJpmVp7TJhXJ3UsTn7hULRjfQdATSfttJyczG3eIIr67gLXzc7Vy7WFT1ZbNjvnqjRrpomshoTGBHHc3ayRrnmx3kNWQSSoR6NjZpGipSR6PoelM856pBmcA7MZda4Dh/ldLDWnWT00EsUsbq2SWqc2lGTjVVL9Vs7zfqsjg1s/unwXlcp2OKQMqItGP5x9c8Pq57nJjGgMhZkMtt+zMZ3y/MF4cbStbFK7VnqoDNUuGTqegYNZzGnaJJcgc8m7M9oGH400vFaKhona1LTX64v9vO7KSc9oy1W9jdm1Yqs45VaaBk1LzFOyle+lZJLDH6rXPJLRfedW1ysHQBe1oTEnMT87LBDVZ3IqW61z2622987m68VEBsfhnl1oKrVZWR+iyAjV5yz47jYWyWGqct4G3IlU6krWSsD4nte07HMIcPiFpEvR0LiGopJOcpZpIXbyx1gbbA5uxw4EFAbpIoDhz9I2Zmq2vp2yt3yQnUeB26h6rj4tVaw1yh0NcB6PUNLz+zf1H92q7b4IDJEREBFuUTDfotVrMFoprubbY11+u3638SsXDiCC0kEG4IyIIzBBGw3V7xRoFtZTPiNg7axx9l49U/27iVBZIy1xa4Wc0lrgdzgbEHxUSbg1b6UuU6PkSf0qXzXd5ti+qYL8KXTCmIBWUrJR67erI0bnDb4HIr3AVEcBYk9EquubRS2bITsba+q89xJHcSrW3I2+CpS0atZbeafleQ0OYVG91bU5e3I5oiLJJB+OdZYfyjYk9GpuaYftp7gEeyz2nfWw7+BWV1E7Wtc95AawEkngMz8FBcRaddWVD5nXAOTGn2WDYO/eeJWHNxqtlCXqX8hSGkx896dltu1cE+VPNAWecmehmjnK6ezY4gdQu2XAOu/uAy8SsIpoA97WF7WBxsXv2NG9x4AKsaRn0XNRCjdVsbDqhpEcoaSG7iRuJ29qwZRjVdnOW42bLsxFZAqoTVVXX0Iq0J93bzXPHuL36SrZKhwLWerEw+zGNgNt+88SsdWwPRvh73j+YKdG+HveP5gqvWM1oaHokx5btymvyLYHo3w97x/MFOjfD3vH8wUrGa0GiTHlu3Ka/tdY3/rn9DtWU4dx/JBVVFRUxtrDURlkzZjbW1rbSAcsrWta2SrPRxh78cfmD5p0c4e/HH5g+aVjNaDRJjy3blIXp3TUlXUy1E5BkldrOsLAbgAOwAAeC6C2D6OcPfjj8wfNOjnD344/MHzSsZrQaJMeW7cpr4i2EHJ1h38YfmHea/ejvDv4rfzDvNKxmtBokx5btymvSLYXo7w7+K38w7zTo7w7+K38w7zSsZrQaJMeW7cpr0i2FHJ3h38Vv5h3muXR7hz8Rv5l/mlYzWg0SY8t25SXYY5YNIUVmiXn4x+zqLvy7GvvrD424KtYW/SBo6izatjqV+y5OvGf4wAW+ItxK63R7hz8Rv5l/mnR7hz8Rv5l/mlYzWg0SY8t25Sp0GkYp2B8EjJGHY6NwcPiFNuVXDmpI2qjHVf1ZbbnbGuPeMvAL6aIwzoSlk5ylqjC/tjq5Be25w1rOHA3CyisxHo+WB0MlXE5rmlpLntvnv714xkZFYraUKGTlmZOO2KkN1GKULan60iZCsPJziT0mm5p5+2gsCT7TPYd9LHu4hSOpgDHuYHteGmwezY4bnDgQu9h3TrqOoZM25Aye0e0w7R37xxClS8WqfbdibtlSSSdl1a3vJa396l+a66L5U87XBr2EFrwCCOIyPwRXjmKpQtCmHcqlW9lAxrchJIGvI7NVzreJA/opIthdJ6MjnidFM3Wjdt/re+43zusIk5IYb9WqkA3BzWE/HK/wAFNmpd8R+c027IuVpaWgVUWxaVWmimmnYTFFTOiCL3t/yM806IIve3/IzzWLocXUWuvpHx8F5EzRUzogi97f8AIzzTogi97f8AIzzTQ4uodfSPj4LyJmipnRBF72/5GeadEEXvb/kZ5pocXUOvpHx8F5EzRUzogi97f8jPNOiCL3t/yM800OLqHX0j4+C8iZoqZ0QRe9v+RnmnRBF72/5GeaaHF1Dr6R8fBeRM0VM6IIve3/IzzTogi97f8jPNNDi6h19I+PgvImaKmdEEXvb/AJGeadEEXvb/AJGeaaHF1Dr6R8fBeRM0VM6IIve3/IzzTogi97f8jPNNDi6h19I+PgvImaKmdEEXvb/kZ5p0QRe9v+RnmmhxdQ6+kfHwXkTNFTOiCL3t/wAjPNOiCL3t/wAjPNNDi6h19I+PgvImaKmdEEXvb/kZ5rlHyQw361VIRvDWsB+OdvgmhxdQ6+kfHwXkd3krq3voHtdmI5S1hPZqtdbwJP8ARFlWjNGRwRNihbqsbsH1vfeb53RWITVYxGqaDOxmx5h8ViUIqn//2Q=="/>
          <p:cNvSpPr>
            <a:spLocks noChangeAspect="1" noChangeArrowheads="1"/>
          </p:cNvSpPr>
          <p:nvPr/>
        </p:nvSpPr>
        <p:spPr bwMode="auto">
          <a:xfrm>
            <a:off x="155575" y="-8001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307975" y="3634870"/>
            <a:ext cx="8629511" cy="3034490"/>
            <a:chOff x="307975" y="3634870"/>
            <a:chExt cx="8629511" cy="30344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7975" y="3634870"/>
              <a:ext cx="8629511" cy="3034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1" name="Connecteur droit 60"/>
            <p:cNvCxnSpPr/>
            <p:nvPr/>
          </p:nvCxnSpPr>
          <p:spPr>
            <a:xfrm>
              <a:off x="1721298" y="4767112"/>
              <a:ext cx="7843" cy="1479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6103213" y="4857890"/>
              <a:ext cx="4" cy="1121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H="1">
              <a:off x="2671665" y="4937269"/>
              <a:ext cx="1" cy="10527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/>
            <p:cNvSpPr txBox="1"/>
            <p:nvPr/>
          </p:nvSpPr>
          <p:spPr>
            <a:xfrm rot="16200000">
              <a:off x="2335649" y="4567214"/>
              <a:ext cx="684077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Saint-Paul</a:t>
              </a:r>
            </a:p>
          </p:txBody>
        </p:sp>
        <p:cxnSp>
          <p:nvCxnSpPr>
            <p:cNvPr id="68" name="Connecteur droit 67"/>
            <p:cNvCxnSpPr/>
            <p:nvPr/>
          </p:nvCxnSpPr>
          <p:spPr>
            <a:xfrm>
              <a:off x="3722126" y="4644135"/>
              <a:ext cx="0" cy="1135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 rot="16200000">
              <a:off x="3236071" y="4373962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Vars</a:t>
              </a:r>
            </a:p>
          </p:txBody>
        </p:sp>
        <p:cxnSp>
          <p:nvCxnSpPr>
            <p:cNvPr id="70" name="Connecteur droit 69"/>
            <p:cNvCxnSpPr/>
            <p:nvPr/>
          </p:nvCxnSpPr>
          <p:spPr>
            <a:xfrm>
              <a:off x="8554442" y="4875008"/>
              <a:ext cx="0" cy="1280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 rot="16200000">
              <a:off x="8075779" y="4222832"/>
              <a:ext cx="936104" cy="33855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Serre Chevalier – La Salles les alpes</a:t>
              </a:r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1017701" y="5314601"/>
              <a:ext cx="0" cy="9907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6372307" y="5854200"/>
              <a:ext cx="854987" cy="2154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Casse déserte</a:t>
              </a: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1017701" y="5819441"/>
              <a:ext cx="71144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79"/>
            <p:cNvCxnSpPr/>
            <p:nvPr/>
          </p:nvCxnSpPr>
          <p:spPr>
            <a:xfrm>
              <a:off x="1729141" y="5515138"/>
              <a:ext cx="94825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80"/>
            <p:cNvCxnSpPr/>
            <p:nvPr/>
          </p:nvCxnSpPr>
          <p:spPr>
            <a:xfrm flipV="1">
              <a:off x="2673184" y="5371458"/>
              <a:ext cx="622887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flipH="1">
              <a:off x="3302325" y="4734145"/>
              <a:ext cx="2937" cy="7699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6861861" y="4818261"/>
              <a:ext cx="0" cy="438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4643789" y="5378559"/>
              <a:ext cx="114926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>
              <a:off x="5793054" y="5378559"/>
              <a:ext cx="31016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>
            <a:xfrm>
              <a:off x="6875694" y="5145655"/>
              <a:ext cx="1341976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Multiplier 89"/>
            <p:cNvSpPr/>
            <p:nvPr/>
          </p:nvSpPr>
          <p:spPr>
            <a:xfrm>
              <a:off x="4555611" y="6145478"/>
              <a:ext cx="215945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416432" y="5798336"/>
              <a:ext cx="288999" cy="290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5" name="Connecteur droit 94"/>
            <p:cNvCxnSpPr/>
            <p:nvPr/>
          </p:nvCxnSpPr>
          <p:spPr>
            <a:xfrm>
              <a:off x="4663583" y="4959880"/>
              <a:ext cx="0" cy="1439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106"/>
            <p:cNvSpPr txBox="1"/>
            <p:nvPr/>
          </p:nvSpPr>
          <p:spPr>
            <a:xfrm>
              <a:off x="1226581" y="5540482"/>
              <a:ext cx="28793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8</a:t>
              </a:r>
            </a:p>
          </p:txBody>
        </p:sp>
        <p:sp>
          <p:nvSpPr>
            <p:cNvPr id="103" name="ZoneTexte 106"/>
            <p:cNvSpPr txBox="1"/>
            <p:nvPr/>
          </p:nvSpPr>
          <p:spPr>
            <a:xfrm>
              <a:off x="7492185" y="4857890"/>
              <a:ext cx="4105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19</a:t>
              </a:r>
            </a:p>
          </p:txBody>
        </p:sp>
        <p:sp>
          <p:nvSpPr>
            <p:cNvPr id="105" name="ZoneTexte 106"/>
            <p:cNvSpPr txBox="1"/>
            <p:nvPr/>
          </p:nvSpPr>
          <p:spPr>
            <a:xfrm>
              <a:off x="4998440" y="5083427"/>
              <a:ext cx="439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17</a:t>
              </a:r>
            </a:p>
          </p:txBody>
        </p:sp>
        <p:sp>
          <p:nvSpPr>
            <p:cNvPr id="106" name="Larme 105"/>
            <p:cNvSpPr/>
            <p:nvPr/>
          </p:nvSpPr>
          <p:spPr>
            <a:xfrm rot="18909316">
              <a:off x="2629921" y="6198452"/>
              <a:ext cx="132315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Larme 106"/>
            <p:cNvSpPr/>
            <p:nvPr/>
          </p:nvSpPr>
          <p:spPr>
            <a:xfrm rot="18909316">
              <a:off x="3871566" y="5989044"/>
              <a:ext cx="132315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Larme 107"/>
            <p:cNvSpPr/>
            <p:nvPr/>
          </p:nvSpPr>
          <p:spPr>
            <a:xfrm rot="18909316">
              <a:off x="6037059" y="6121124"/>
              <a:ext cx="132315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Multiplier 109"/>
            <p:cNvSpPr/>
            <p:nvPr/>
          </p:nvSpPr>
          <p:spPr>
            <a:xfrm>
              <a:off x="8109698" y="5994285"/>
              <a:ext cx="215945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 rot="16200000">
              <a:off x="1243087" y="4423199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Jausiers</a:t>
              </a:r>
              <a:endParaRPr lang="fr-FR" sz="800" dirty="0"/>
            </a:p>
          </p:txBody>
        </p:sp>
        <p:sp>
          <p:nvSpPr>
            <p:cNvPr id="84" name="ZoneTexte 83"/>
            <p:cNvSpPr txBox="1"/>
            <p:nvPr/>
          </p:nvSpPr>
          <p:spPr>
            <a:xfrm rot="16200000">
              <a:off x="2773573" y="4301955"/>
              <a:ext cx="1116124" cy="215365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de Vars – 2108 m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 rot="16200000">
              <a:off x="6405557" y="4214919"/>
              <a:ext cx="940274" cy="3384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de l’</a:t>
              </a:r>
              <a:r>
                <a:rPr lang="fr-FR" sz="800" b="1" dirty="0" err="1"/>
                <a:t>iizoard</a:t>
              </a:r>
              <a:r>
                <a:rPr lang="fr-FR" sz="800" b="1" dirty="0"/>
                <a:t> – 2361 m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 rot="16200000">
              <a:off x="4157736" y="4418650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Guillestre</a:t>
              </a:r>
            </a:p>
          </p:txBody>
        </p:sp>
        <p:sp>
          <p:nvSpPr>
            <p:cNvPr id="138" name="Multiplier 137"/>
            <p:cNvSpPr/>
            <p:nvPr/>
          </p:nvSpPr>
          <p:spPr>
            <a:xfrm>
              <a:off x="2569426" y="5809958"/>
              <a:ext cx="215945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Larme 138"/>
            <p:cNvSpPr/>
            <p:nvPr/>
          </p:nvSpPr>
          <p:spPr>
            <a:xfrm rot="18909316">
              <a:off x="7631309" y="6155155"/>
              <a:ext cx="132315" cy="131726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>
              <a:off x="3305262" y="5373622"/>
              <a:ext cx="42710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V="1">
              <a:off x="3732364" y="5371460"/>
              <a:ext cx="911426" cy="216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>
              <a:off x="6086502" y="5145655"/>
              <a:ext cx="78919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106"/>
            <p:cNvSpPr txBox="1"/>
            <p:nvPr/>
          </p:nvSpPr>
          <p:spPr>
            <a:xfrm>
              <a:off x="2041202" y="5185456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15</a:t>
              </a:r>
            </a:p>
          </p:txBody>
        </p:sp>
        <p:sp>
          <p:nvSpPr>
            <p:cNvPr id="59" name="ZoneTexte 58"/>
            <p:cNvSpPr txBox="1"/>
            <p:nvPr/>
          </p:nvSpPr>
          <p:spPr>
            <a:xfrm rot="16200000">
              <a:off x="7749909" y="4284426"/>
              <a:ext cx="936104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Briancon</a:t>
              </a:r>
              <a:endParaRPr lang="fr-FR" sz="800" dirty="0"/>
            </a:p>
          </p:txBody>
        </p:sp>
        <p:cxnSp>
          <p:nvCxnSpPr>
            <p:cNvPr id="78" name="Connecteur droit 77"/>
            <p:cNvCxnSpPr>
              <a:stCxn id="59" idx="1"/>
            </p:cNvCxnSpPr>
            <p:nvPr/>
          </p:nvCxnSpPr>
          <p:spPr>
            <a:xfrm flipH="1">
              <a:off x="8217671" y="4860160"/>
              <a:ext cx="290" cy="1386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 rot="16200000">
              <a:off x="5631229" y="4389500"/>
              <a:ext cx="943976" cy="21536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 err="1"/>
                <a:t>Arvieux</a:t>
              </a:r>
              <a:endParaRPr lang="fr-FR" sz="800" dirty="0"/>
            </a:p>
          </p:txBody>
        </p:sp>
        <p:cxnSp>
          <p:nvCxnSpPr>
            <p:cNvPr id="18" name="Connecteur droit 17"/>
            <p:cNvCxnSpPr/>
            <p:nvPr/>
          </p:nvCxnSpPr>
          <p:spPr>
            <a:xfrm flipH="1" flipV="1">
              <a:off x="6714171" y="5413424"/>
              <a:ext cx="53841" cy="2701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5788294" y="4887773"/>
              <a:ext cx="4" cy="128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8217961" y="5400900"/>
              <a:ext cx="31016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08"/>
            <p:cNvSpPr txBox="1"/>
            <p:nvPr/>
          </p:nvSpPr>
          <p:spPr>
            <a:xfrm rot="16200000">
              <a:off x="541811" y="4676535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Barcelonnette</a:t>
              </a:r>
            </a:p>
          </p:txBody>
        </p:sp>
        <p:sp>
          <p:nvSpPr>
            <p:cNvPr id="111" name="ZoneTexte 110"/>
            <p:cNvSpPr txBox="1"/>
            <p:nvPr/>
          </p:nvSpPr>
          <p:spPr>
            <a:xfrm rot="16200000">
              <a:off x="5151083" y="4370374"/>
              <a:ext cx="1274422" cy="21536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Croisement </a:t>
              </a:r>
              <a:r>
                <a:rPr lang="fr-FR" sz="800" dirty="0" err="1"/>
                <a:t>izoard</a:t>
              </a:r>
              <a:r>
                <a:rPr lang="fr-FR" sz="800" dirty="0"/>
                <a:t> / Agnel</a:t>
              </a:r>
            </a:p>
          </p:txBody>
        </p:sp>
        <p:sp>
          <p:nvSpPr>
            <p:cNvPr id="112" name="Multiplier 111"/>
            <p:cNvSpPr/>
            <p:nvPr/>
          </p:nvSpPr>
          <p:spPr>
            <a:xfrm>
              <a:off x="5685081" y="5949280"/>
              <a:ext cx="215945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106"/>
            <p:cNvSpPr txBox="1"/>
            <p:nvPr/>
          </p:nvSpPr>
          <p:spPr>
            <a:xfrm>
              <a:off x="2822559" y="5122412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8</a:t>
              </a:r>
            </a:p>
          </p:txBody>
        </p:sp>
        <p:sp>
          <p:nvSpPr>
            <p:cNvPr id="67" name="ZoneTexte 106"/>
            <p:cNvSpPr txBox="1"/>
            <p:nvPr/>
          </p:nvSpPr>
          <p:spPr>
            <a:xfrm>
              <a:off x="3356745" y="5103766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4</a:t>
              </a:r>
            </a:p>
          </p:txBody>
        </p:sp>
        <p:sp>
          <p:nvSpPr>
            <p:cNvPr id="74" name="ZoneTexte 106"/>
            <p:cNvSpPr txBox="1"/>
            <p:nvPr/>
          </p:nvSpPr>
          <p:spPr>
            <a:xfrm>
              <a:off x="4026008" y="5104120"/>
              <a:ext cx="3241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15</a:t>
              </a:r>
            </a:p>
          </p:txBody>
        </p:sp>
        <p:sp>
          <p:nvSpPr>
            <p:cNvPr id="92" name="ZoneTexte 106"/>
            <p:cNvSpPr txBox="1"/>
            <p:nvPr/>
          </p:nvSpPr>
          <p:spPr>
            <a:xfrm>
              <a:off x="5768958" y="5136651"/>
              <a:ext cx="358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3,6</a:t>
              </a:r>
            </a:p>
          </p:txBody>
        </p:sp>
        <p:sp>
          <p:nvSpPr>
            <p:cNvPr id="97" name="ZoneTexte 106"/>
            <p:cNvSpPr txBox="1"/>
            <p:nvPr/>
          </p:nvSpPr>
          <p:spPr>
            <a:xfrm>
              <a:off x="6335939" y="4854271"/>
              <a:ext cx="3583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11</a:t>
              </a:r>
            </a:p>
          </p:txBody>
        </p:sp>
        <p:sp>
          <p:nvSpPr>
            <p:cNvPr id="98" name="ZoneTexte 106"/>
            <p:cNvSpPr txBox="1"/>
            <p:nvPr/>
          </p:nvSpPr>
          <p:spPr>
            <a:xfrm>
              <a:off x="8150366" y="5099157"/>
              <a:ext cx="4105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9</a:t>
              </a:r>
            </a:p>
          </p:txBody>
        </p:sp>
        <p:cxnSp>
          <p:nvCxnSpPr>
            <p:cNvPr id="100" name="Connecteur droit 99"/>
            <p:cNvCxnSpPr/>
            <p:nvPr/>
          </p:nvCxnSpPr>
          <p:spPr>
            <a:xfrm>
              <a:off x="8453865" y="6145478"/>
              <a:ext cx="146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145" y="5553473"/>
              <a:ext cx="301733" cy="30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37625" y="5490989"/>
              <a:ext cx="208936" cy="20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36053" y="5490989"/>
              <a:ext cx="200472" cy="195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06177" y="5230134"/>
              <a:ext cx="208935" cy="20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" name="ZoneTexte 103"/>
          <p:cNvSpPr txBox="1"/>
          <p:nvPr/>
        </p:nvSpPr>
        <p:spPr>
          <a:xfrm rot="16200000">
            <a:off x="-337363" y="4827539"/>
            <a:ext cx="1003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ALTITUDE</a:t>
            </a:r>
          </a:p>
        </p:txBody>
      </p:sp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08" y="6457239"/>
            <a:ext cx="323924" cy="3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ZoneTexte 114"/>
          <p:cNvSpPr txBox="1"/>
          <p:nvPr/>
        </p:nvSpPr>
        <p:spPr>
          <a:xfrm>
            <a:off x="8353635" y="6221018"/>
            <a:ext cx="538852" cy="2154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UCPA</a:t>
            </a:r>
          </a:p>
        </p:txBody>
      </p:sp>
    </p:spTree>
    <p:extLst>
      <p:ext uri="{BB962C8B-B14F-4D97-AF65-F5344CB8AC3E}">
        <p14:creationId xmlns:p14="http://schemas.microsoft.com/office/powerpoint/2010/main" val="3247865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49002"/>
              </p:ext>
            </p:extLst>
          </p:nvPr>
        </p:nvGraphicFramePr>
        <p:xfrm>
          <a:off x="593623" y="728700"/>
          <a:ext cx="361833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97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Serre Chevalier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1395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1276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du Lautaret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2068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du Galibier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29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2642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1244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Valloire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1446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1244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du </a:t>
                      </a:r>
                      <a:r>
                        <a:rPr lang="fr-FR" sz="800" dirty="0" err="1"/>
                        <a:t>Telegraphe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220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Saint-Michel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718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800" dirty="0"/>
                        <a:t>800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Modane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1065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1820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 err="1"/>
                        <a:t>Termignon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2130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 </a:t>
                      </a:r>
                      <a:r>
                        <a:rPr lang="fr-FR" sz="800" dirty="0" err="1"/>
                        <a:t>cenis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1401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 la Madeleine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Bonneval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1811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2770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950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 l’Iseran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137,5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2764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3710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 </a:t>
                      </a:r>
                      <a:r>
                        <a:rPr lang="fr-FR" sz="800" dirty="0" err="1"/>
                        <a:t>d’isère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3710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593623" y="300856"/>
            <a:ext cx="820884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10 : SERRE CHEVALIER  – VAL D’ISERE      Mercredi 28 juin</a:t>
            </a:r>
          </a:p>
        </p:txBody>
      </p:sp>
      <p:sp>
        <p:nvSpPr>
          <p:cNvPr id="63" name="Organigramme : Processus 62"/>
          <p:cNvSpPr/>
          <p:nvPr/>
        </p:nvSpPr>
        <p:spPr>
          <a:xfrm>
            <a:off x="4614026" y="773705"/>
            <a:ext cx="4188444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153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3570 m</a:t>
            </a:r>
          </a:p>
        </p:txBody>
      </p:sp>
      <p:sp>
        <p:nvSpPr>
          <p:cNvPr id="88" name="Organigramme : Processus 87"/>
          <p:cNvSpPr/>
          <p:nvPr/>
        </p:nvSpPr>
        <p:spPr>
          <a:xfrm>
            <a:off x="4614026" y="1620706"/>
            <a:ext cx="4188444" cy="2095033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Monté direction Col du Lautaret. Au niveau du col, prendre direction col du Galibier. Puis Valloire, Saint-Michel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 Saint-Michel, à Droite direction Modane &gt; Val </a:t>
            </a:r>
            <a:r>
              <a:rPr lang="fr-FR" sz="900" dirty="0" err="1">
                <a:solidFill>
                  <a:sysClr val="windowText" lastClr="000000"/>
                </a:solidFill>
              </a:rPr>
              <a:t>cenis</a:t>
            </a:r>
            <a:r>
              <a:rPr lang="fr-FR" sz="900" dirty="0">
                <a:solidFill>
                  <a:sysClr val="windowText" lastClr="000000"/>
                </a:solidFill>
              </a:rPr>
              <a:t> &gt; Bonneval  pour un très longue remontée de vallée…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Puis Col de  L’iseran. Le tronçon le plus raide se situe dans les 2 premières rampes après Bonneval.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Au col de L’iseran, vous pourrez profiter, plus que 20 mn environ pour rejoindre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r>
              <a:rPr lang="fr-FR" sz="900" dirty="0">
                <a:solidFill>
                  <a:sysClr val="windowText" lastClr="000000"/>
                </a:solidFill>
              </a:rPr>
              <a:t>  !</a:t>
            </a:r>
          </a:p>
          <a:p>
            <a:r>
              <a:rPr lang="fr-FR" sz="900" dirty="0">
                <a:solidFill>
                  <a:sysClr val="windowText" lastClr="000000"/>
                </a:solidFill>
              </a:rPr>
              <a:t>-     Le centre UCPA se situe  au tout début de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r>
              <a:rPr lang="fr-FR" sz="900" dirty="0">
                <a:solidFill>
                  <a:sysClr val="windowText" lastClr="000000"/>
                </a:solidFill>
              </a:rPr>
              <a:t> lorsqu’on arrive du      </a:t>
            </a:r>
          </a:p>
          <a:p>
            <a:r>
              <a:rPr lang="fr-FR" sz="900" dirty="0">
                <a:solidFill>
                  <a:sysClr val="windowText" lastClr="000000"/>
                </a:solidFill>
              </a:rPr>
              <a:t>       col  de l’Iseran, environ 300 m après  un petit rond point à l’entré de la   </a:t>
            </a:r>
          </a:p>
          <a:p>
            <a:r>
              <a:rPr lang="fr-FR" sz="900" dirty="0">
                <a:solidFill>
                  <a:sysClr val="windowText" lastClr="000000"/>
                </a:solidFill>
              </a:rPr>
              <a:t>       station,  à gauche au bord de la route principale</a:t>
            </a:r>
          </a:p>
        </p:txBody>
      </p:sp>
      <p:sp>
        <p:nvSpPr>
          <p:cNvPr id="13" name="AutoShape 2" descr="data:image/jpeg;base64,/9j/4AAQSkZJRgABAQAAAQABAAD/2wCEAAkGBg8NDhAODQ8QDg8NDxYQDQ4MFA8NDQ4PFBAVFBUQFBIXGyYgFyUjGhIUHy8gIywpLCwsFR4xNTAqNSYrLDUBCQoKDgwOGg8PGTUkHyQ1NS01NTU1NSopKS8qNTQpLCoqLCksNSopNSopKTYpLCksNikpKSkpKSkpKSkpLCksKf/AABEIAOEA4QMBIgACEQEDEQH/xAAcAAEBAAMBAQEBAAAAAAAAAAAABwEFBggEAgP/xABOEAABAwECBQsSBgEDAwUAAAABAAIDBAURBgcSITETFjZBUVJxkrGy0RcyMzRUVWFyc3R1gZGTo7PD0ggUIjVCoWIkQ8EVI/BEU2OCwv/EABoBAQEBAQEBAQAAAAAAAAAAAAAGBAMFAgH/xAAlEQEAAQIGAgMAAwAAAAAAAAAAAQIDBBMUM1JxMlERIZESMUH/2gAMAwEAAhEDEQA/ALiuCwvxwUVnTGkgZJaFYDk/l6XOGu3jn3HP4AHEbdyY4ML5bOoWQUhP5y0ZPy9Pk9e0Zst7fD+prRuF4O0vtxd4u6exadv6WyVkrb6qpIveXHOY2E5w0H23XlBzDMYWErxlMweLWnQJDI144QSD/Szr8wo7wN4zvuVVuWUEp1+YUd4G8Z33Jr8wo7wN4zvuVWRBKdfmFHeBvGd9ya/MKO8DeM77lVkQSnX5hR3gbxnfcmvzCjvA3jO+5VZEEp1+YUd4G8Z33Jr8wo7wN4zvuVWRBKdfmFHeBvGd9ya/MKO8DeM77lVkQSnX5hR3gbxnfcmvzCjvA3jO+5VZEEp1+YUd4G8Z33Jr8wo7wN4zvuVWRBKdfmFHeBvGd9ya/MKO8DeM77lVkQSnX5hR3gbxnfcmvzCjvA3jO+5VZEEp1+YUd4G8Z33Jr8wo7wN4zvuVWRBKdfmFHeBvGd9yHD/Cdud2D4IGkNc8u9QBKqyxcgnGDuOqmmnFJadPLZVUSG5NVfqJdouL3BpZed8LvCqOCtDhjgXS2xTOgqmDKAOoztA1aB++adzdboK5DE9b9Qx9VYVe7KqbKddC7OS+nysm686QCW3HevaNpBTkREEoxhMEmFFgMdna0l4H+QkLgfaxvsVWClWHmyuwvFdznqrIIvhVhVWmuqGtqZY2RzOjYyJ7o2hrHFozDgvv8K1Ouau7sqfeydKYTdv1fnMnzCtaqi3bo/hH0lblyv8AnP3P9tlrmru7Kn3snSmuau7sqfeydK1qL7y6PUPjMr9y2Wuau7sqfeydKa5q7uyp97J0rWomXR6Myv3LZa5q7uyp97J0prmru7Kn3snStaiZdHqDMr9y2Wuau7sqfeydKa5q7uyp97J0rWomXR6gzK/ctlrmru7Kn3snSmuau7rqfeydK1qJl0+jMr5S2Wuau7sqfeydKa5q7uup97J0rWomXR6Myv3LZa5q7uyp97J0prmru7Kn3snStaiZdHqDMr5S2Wuau7sqfeydKa5q7uup97J0rWomXR6Myv3LZa5q7uup97J0prmru7Kn3snStaiZdHqDMr9y2Wuau7sqfeydKa5q7uyp97J0rWomXR6gzK+Utlrmru66n3snSv7UeF1fHIx4qpnZLgcmR7nscL9BacxWnWWdc3hHKk26J/yDNrj7/lL0cNClIYGYcnJzatZ98n+REV3/AOG+xVZugcClUuzlno76blKK1VbkWUQSnDzZXYXiu5z1VlKcPNldheK7nPVWQQHCbt+r85l+YVrVssJu36vzmT5hWtVXb8YSVzznt1eBeBbLTZM98z4tSeGgMa1wN7b7866TqQQ91S8RnSmKDsNV5VnMKoK8bE4m7Rdmmmr6e1hcLartU1VU/afdSCHuuXiMTqQQ91y8RioKLPrL3Jp0djin3Ugi7rl4jOlOpBD3XLxGKgomsvcjR2OKfdSCHuuXiM6U6kEPdcvEZ0qgomsvcjR2OKfdSCLuuXiM6U6kEPdcvEYqCiay9yNHY4p91IIe65eIxOpBD3VLxGdKoKJrL3I0djin3Ugh7ql4jE6kEPdcvEYqCsXprL3I0djin/Ugh7rl4jE6kEPdcvEYu1s62Keq1T8tNHNqEphl1JwdkStuvYbtsXr7E1l7kaOxxT7qQRd1y8RnSnUgh7ql4jOlUFE1l7kaOxxT7qQQ91y8RnStLhbi/js6l/MNnfIdUazJc1rR+q/PeOBVtchjS/bT5ePlK7WMVdquUxNX18uN/C2abdUxT/iPBZZ1zfGHKFhZZ1zeEcoXvJ56OboHApVLs5Z6O+m5VVugcClUuzlno76blIrFVkREEpw82V2F4ruc9VZSnDzZXYXiu5z1VkEBwm7fq/OZPmFa1bLCbt+r85k+YVrVV2/CElc857U/FB2Gq8qzmFUFT7FB2Gq8qzmFUFT2M3qlHg9ikREWVqEREBERAREQERfzqKhkTHSSObGxjS573kNYxoF5cScwAQftzgBecwGknMAoPjXx0arl2fZEl0edtRWxm4ybscJGgbRdt7WbOdXjWxxOtAvobOc6Oi62aYfpfV+AbbWeDS7bzZlKgL9CDrMW2HcliVrZby6mmuZVxDPlR39e0b5t5I9Y216wo6tk8TJonB8crA+N7c7XscL2uHCCvOeAWIyrr8me0MqipTcQwi6rmb4GnsY8Ls/g216EsSxYKCmjpKVuRDC3JY0lzznJJJJN5vJJ9aD7kREBchjS/bT5ePlK69chjS/bT5ePlK0Ybdp7cMTs1dSjyyzrm8I5QsLLOubwjlCpkq9HN0DgUql2cs9HfTcqq3QOBSqXZyz0d9NykViqyIiCU4ebK7C8V3OeqspTh5srsLxXc56qyCA4Tdv1fnMnzCtatlhN2/V+cyfMK1qq7fhCSuec9qfig7DVeVZzCqCp9ig7DVeVZzCqCp7Gb1SjwexSIiLK1CIiAiIgIi19vW9T2dTvqquQRRRjO45yTtMaNLidoBB/e0bRipYXz1EjYoom5Ukjzc1rR/5o215pxoY2JbYeaamLoaBjszOtfUkHNJJ4NsM2tJvOj5MPcYdZhFUthhZI2nD7qWjive97tAe8N6939Da2ye0wD/D+52TUW0S1ultFEf1Hysg63xW5/CNCCZYJYDV1sS6nRxEtabpZ5L2U8XjP/wCBefAvQuAmJ6hsjJmkAq6wZ9XlAyInf/FH/HxjefCNC7ags+KmibDTxshijFzI4mhjGjwAL6EBERAREQFyGNL9tPl4+Urr1yGNL9tPl4+UrRht2ntwxOzV1KPLLOub4w5QsLLOub4w5QqZLPRzdA4FKpdnLPR303Kqt0DgUql2cs9HfTcpFYKsiIglOHmyuwvFdznqrKU4ebK7C8V3OeqsggOE3b9X5zJ8wrWrZYTdv1fnMvzCtaqu34QkrnnPan4oOw1XlWcwqgqfYoOw1XlWcwqgqexm9Uo8HsUiIiytQiIgIi1Fv4QCkaGxxPqqqW/8vSQXarKd84nNGwZr3uzDwkgIPzhXhbS2RTOqax+S0Zo423GWZ+0xjds/0NJuUQNj2zhpUiplH5Oz2EiEyZWoxs0HUm5jM43Z3ZhtXjQqRQYtHVtSLRwgkbWVA7BRMv8A+n0jL78gNPZPCTmO3fpXfMYGgBoAAFwAzAAaAAg5rAzF3QWMy6ljypnC6SqludO/dF/8R/i24cOldPciXoCLn7fw+syzbxV1kUbxpiadVm92y9w9YU1t/wDEhE3KbZ1G6U7UtYdTZfu6my8n2hBalpLdw0s+zh/rKuGE/wDtl2VMeCJt7j7F5nt/GzbFoAtkq3Qxu/2qT/Tsu3CW/qcPASVyL3lxJJJJzknOSd0lB6Rgx90M9dT0dNDM9lROyF1TNkwsZluyQ4Nzki8jTkqnheIIZSxzXtNzmODmncIN4P8AS9q2TWippoKhuieFko4HsDv+UH1rkMaX7afLx8pXXrkMaX7afLx8pWjDbtPbhidmrqUeWWdc3xhyhYWWdc3xhyhUyVejm6BwKVS7OWejvpuVVboHApVLs5Z6O+m5SKxVZERBKcPNldheK7nPVWUpw82V2F4ruc9VZBAcJu36vzmX5hWtWywm7fq/OZfmFa1VdvwhJXPOe1PxQdhqvKs5hVBU+xQdhqvKs5hVBU9jN6pR4PYpFo8KcNKGyIxJXTCPL7HG0F80l2nJYM54dA3VupJA1pc43BoJJ3ABeSvG+F+E0tq101ZMSdUcdSadEUIP6IxuXD+7ztrK1LtF+IqynPDXQ1jGk3aoWREDwkCS9USxLeprQgbUUczJ4nZg5m0dtrmnO059BzrxYu+xL4VSUFrQwhx1CueIJo7zklzs0cl26HEZ9wkIPUq/m2Boc54aA592W4AZTgNAJ27rz7Sv6BfiZri0hrslxFwdcHZJ3bjpQfq9czhBjKsqzrxUVkWWP9mA6vNwFrL8n13L82lgBHWkitrLQqGHTCZxTwHhjgYwH13r5qTE/YcXW2fG7wzOll5zig4HCD8SAzts2jv3Jq113r1Jh5XepTu2MYltWqS19TO5jv8AYowYo7t7kxi93/2JXpujwNs2C7UqCkju0FsEIdxsm9bZkTW5mtDfFACDx3SYEWpP2Kz6x43RBKG+0i5bukxMW7LcRQuYDtzSQR3cIL7/AOl6ruWUHmyl/Dza7+vfSRD/ACke8j1NYVuqP8NUx7PaMbPBDC+X+3ParyiCQUn4bqFt2rVtVIRp1MRRA+0OVTsey2UdNDSxFzo6aJsUZkIc/IY0NbeQBfmAX2IgLkMaX7afLx8pXXrkMaX7afLx8pWjDbtPbhidmrqUeCyzrm+MOULAWWdc3xhyhUyVejm6BwKVS7OWejvpuVVboHApVLs5Z6O+m5SKxVZERBKcPNldheK7nPVWUqw82V2F4ruc9VVBAcJu36vzmX5hWtWywm7fq/OZfmFa1VdvwjpJXPOe1PxQdhqvKs5hVBU+xQdhqvKs5hVBU9jN6pR4PYpfieIPY5jtD2lpu03EXFeLreseWgqpqSdpbJTyFjr814Ghw8BFxHgIXtRchh1ixobbAdOHQ1DBksqYbtUyd48HM8cOcbRGdZWp5LXZYpMH5K62aQNbeymkFTO7S1jIjlC/hcGtHCqBD+Gj9Yy7SvjvzhlPkvI3LzIQPYqnghgVR2NAYKNhGXcZpZDlTTOF9xe7wXm4C4C87pQb0L8zSZDS7Jc7JF+SwXuPgA21+1i8ezT4EHO1GMKzYZNSqan8q86G1sdRSX8BlYAfUV9lJhdZ0/Ya6kk8SaEn2XrY1VJHMwxzRsljd1zJWtkYeFpzFcHhBiNsesvdHE+ikP8AOkdks9cTr2+y5B38crXAOaQ4HQWnKB9YX7Xnq2MQdqUZL7Nqm1DRnDQ51JUeAXX5J4wXJ19sYRWU/JqJ7SpiMw1d8xjN2b9LnEtcM21eg9YovKlJjot2L/1pkG5NFBJ/Zbet3SfiJtZlwkio5t0ujkY4+tr7v6QekEUIpfxLSDs1nMdumKZzP6cwrdUf4kKB3Z6Srj8nqMw/tzUFdRTykx8WJJdlTTQk7UsMmb1sygu6s60I6qGOogdlxTMEkT7nNymOF4dcQDoQfSuQxpftp8vHyldeuQxpftp8vHylaMNu09uGJ2aupR5ZZ1zeEcoWFlnXN8YcoVMlXo5ugcClUuzlno76blVW6BwKVS7OWejvpuUisVWREQSnDzZXYXiu5z1VlKcPNldheK7nPVWQQHCft+r85l+YVrVssJu36vzmX5hWtVXb8ISVzzntT8UHYaryrOYVQVPsUHYaryrOYVQVPYzeqUeD2KRERZWoREQFprdsWWX/AL9DN+WrGD9D3DLgmA/2aiP+Tc+kfqbfeDpB3KIOMsDGPFLUGz7Sj/6daLDk6hMf+zUbj4JTmcDtA59y9dleuZw7wBpbbp9SnGRMwE09SwAyRO3P8mnbbyHOpTZuMS1sF6n/AKdbTHVdO3sUl98upX3B8Mp7I3/F2caL2oL6v5zQMkaWva17XaWvAc08IK1uDmFNHakInopmzN/m0ZpI3b17DnaeH1XrbIOFt7EvY1be78v+Vkd/OiOoj3dxZ/Sm1v8A4c6yK91BUxVLdIjnH5eW7cBztPrLV6DRB40tzA+0LOJFbSTQAG7Lc0mI8EgvafatOvcL2BwLXAEEXEHOCNwhcdb+KKx6+8vpGwSH/do/9O7ij9J9YKDyixpJAAvJNwA0knQvaVg2f+Vo6an7np44uJG1v/Ck1N+HkU1fTVENWJqaGoZJLDUMLZSxjg7JDm3h15F2huYqzhBlchjS/bT5ePlK69chjS/bT5ePlK0Ybdp7cMTs1dSjyyzrm+MOULAWWdc3xhyhUyVejm6BwKVS7OWejvpuVVboHApVLs5Z6O+m5SKxVZERBKcPNldheK7nPVWUpw82V2F4ruc9VZBAcJu36vzmT5hWtWywm7fq/OZfmFa1VdvwhJXPOe1PxQdhqvKs5hVBU+xQdhqvKs5hVBU9jN6pR4PYpERFlahERAREQFo8L8D6W2KZ1NVsv24pW3CWF93XsPKNB21vEQeT7esG08Fa8OZI+I5zTVcF4iqI784IOY7WUx1/rFxVVwCx809Xk09qhtJPmDagZqWU/wCV/Yjw3t8I0Kk4Q4PU1pUz6WsjEsUnqcx209jv4kbq8vYxMW9TYc/6r5aSVx/L1IGY7epvH8XAeo6Rt3B6xY8OALSCCLwRnBB2wV+l5RwFxr19jERtd+ZpL/1UsxNzRt6k/TGfaPAvRGBuMKgtmO+lkyZWi+SmlubPHunJ/kP8heOBB0yIiAiIgLkMaX7afLx8pXXrkMaX7afLx8pWjDbtPbhidmrqUeCyzrm+MOULCyzrm8I5QqZKvRzdA4FKpdnLPR303Kqt0DgUql2cs9HfTcpFYqsiIglOHmyuwvFdznqrKU4ebK7C8V3OeqsggOE3b9X5zJzytatlhN2/V+cyfMK1qq7fjCSuec9qfig7DVeVZzCqCp9ig7DVeVZzCqCp7Gb1SjwexSIiLK1CIiAiIgIiIC+S1LKhrIX09VG2aGUZMkbxe0j/AIIOcEZwvrRB5bxnYqprFkM0OVNQSO/RLpfCTojlu0eB2g+A5lw1JVyQSNlhe+KSM5TJIyWPY7dDhnC9r1VLHNG6KVjZI5Glr2SAOY5pFxBB0rzljUxPvssurKAOloSb3szukpPA7bc3cdtaDukN9gFj/LcmntoZQ61tbEP1Dy0Y0+M32HSrdQ10VREyaCRksUgvZJEQ9jhugheQcCsEZrYrY6SAEAnKnluvbDCCMp55ANskBeuLGsmGhp4qWmYGRQMDI2jcG2Ttkm8k7ZJKD7UREBchjS/bT5ePlK69chjS/bT5ePlK0Ybdp7cMTs1dSjyyzrm+MOULAWWdc3hHKFTJV6OboHApVLs5Z6O+m5VVugcClUuzlno76blIrFVkREEpw82V2F4ruc9VZSnDzZXYXiu5z1VkEBwm7fq/OZfmFa1bLCbt+r85l+YVrVV2/COklc857U/FB2Gq8qzmFUFSTF/hbTWdHO2oL75Xtc3U25YuDbs66zqpWfuze7PSvExVi5VdqmKZ+Hu4W/bps0xNUOvRch1UrP3ZvdnpTqpWfuze7PSs+mu8ZadTZ5R+uvRch1UrP3ZvdnpTqpWfuze7PSmmu8ZNTZ5R+uvRch1UrP3ZvdnpTqpWfuze7PSmmu8ZNTZ5R+uvRch1UrP3ZvdnpTqpWfuze7PSmmu8ZNTZ5R+uvRch1UrP3ZvdnpTqpWfuze7PSmmu8ZNTZ5R+uvX5ewOBa4BwcLnBwBBB0gjbXJdVKz92b3Z6U6qVn7s3uz0pprvGTU2eUfraYN4HUVlat+ShEP5mTVJLs/Axu40Z7m6BeVu1yHVSs/dm92elOqlZ+7N7s9Kaa7xk1NnlH669FyHVSs/dm92elOqlZ+7N7s9Kaa7xk1NnlH669chjS/bT5ePlKdVKz92b3Z6Vz+HGHFJXUZggMmXqjHfrZki5t9+e9dsPh7tN2mZpn+3DEYi1NqqIqj+k+WWdc3xhyhYWWdc3hHKFQJx6OboHApVLs5Z6O+m5VVugcClUuzlno76blIrFVkREEpw82V2F4ruc9VZSnD45OFNgk5gQ5oJ0Xl7gB7SPaqqEECwm7fq/OZfmFa1bnC6ikitCqD2OGVO97TcbnMc4kOB28xWnyHb0+wqrtz80R0krv1XV8+2LkuWch29PsKZDt6fYV9ubCXLOQ7en2FMh29PsKDCLOQ7en2FMh29PsKDCXLOQ7en2FMh29PsKDCLOQ7en2FMh29PsKDCLOQ7en2FMh29PsKDCLOQ7en2FMh29PsKDFyLOQ7en2FMh29PsKDFyLOQ7eu9hTIdvT7CgwizkO3p9hTIdvT7Cgwss65vjDlCZDt672Ff2o6OWaVkccbnvc4BrWg3nOkz8P34+fqHohugcClUuzlno76blVW6FKXOysORdnyLO/Vdtf9snPxh7VIrBV0REE3x1YOzTU1PaVGCaqyJdXbki9xiva5x8OSWNdwBy6nAvDGntmkZU07gHXAVEN974Jbs7HDc3Dthb4i9TK38TzmVDq6wKs2ZUu66IZQpX3m8j9N+SCf43Ob4AgppCZI3ApSwYasGTfQS3fzOpAu9QyeRZ1TDXeWf8PpQVXJG4EyRuBSrVMNd5Z/w+lNUw13ln/D6UFVyRuBMkbgUq1TDXeWf8PpTVMNd5Z/w+lBVckbgTJG4FKtUw13ln/D6U1TDXeWf8PpQVXJG4EyRuBSrVMNd5Z/w+lNUw13ln/D6UFVyRuBMkbgUq1TDXeWf8PpTVMNd5Z/w+lBVckbgTJG4FKtUw13ln/D6U1TDXeWf8PpQVXJG4EyRuBSrVMNd5Z/w+lNUw13ln/D6UFVyRuBMkbgUq1TDXeWf8PpTVMNd5Z/w+lBVckbgTJG4FKtUw13ln/D6U1TDXeWf8PpQVXJG4EyRuBSrVMNd5Z/w+lNUw13ln/D6UFVyRuBMkKVaphrvLP+H0o52GrhddZ7b/AOQ1IkeHSeRBRbft+ns6mkqquQRxRDOT1znbTGj+RO0FOsUVBNX1ldhFVMLDXExUbHZ7oAReQdwCNjAdvJcln4oqyvnZVYS15rDGb2UkBLacX57ibmgDdDGi+7SqlT07ImNjja1jGNDWMYA1rGgXBoA0ABB/RERAQoiDCy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4" descr="data:image/jpeg;base64,/9j/4AAQSkZJRgABAQAAAQABAAD/2wCEAAkGBg8NDhAODQ8QDg8NDxYQDQ4MFA8NDQ4PFBAVFBUQFBIXGyYgFyUjGhIUHy8gIywpLCwsFR4xNTAqNSYrLDUBCQoKDgwOGg8PGTUkHyQ1NS01NTU1NSopKS8qNTQpLCoqLCksNSopNSopKTYpLCksNikpKSkpKSkpKSkpLCksKf/AABEIAOEA4QMBIgACEQEDEQH/xAAcAAEBAAMBAQEBAAAAAAAAAAAABwEFBggEAgP/xABOEAABAwECBQsSBgEDAwUAAAABAAIDBAURBgcSITETFjZBUVJxkrGy0RcyMzRUVWFyc3R1gZGTo7PD0ggUIjVCoWIkQ8EVI/BEU2OCwv/EABoBAQEBAQEBAQAAAAAAAAAAAAAGBAMFAgH/xAAlEQEAAQIGAgMAAwAAAAAAAAAAAQIDBBMUM1JxMlERIZESMUH/2gAMAwEAAhEDEQA/ALiuCwvxwUVnTGkgZJaFYDk/l6XOGu3jn3HP4AHEbdyY4ML5bOoWQUhP5y0ZPy9Pk9e0Zst7fD+prRuF4O0vtxd4u6exadv6WyVkrb6qpIveXHOY2E5w0H23XlBzDMYWErxlMweLWnQJDI144QSD/Szr8wo7wN4zvuVVuWUEp1+YUd4G8Z33Jr8wo7wN4zvuVWRBKdfmFHeBvGd9ya/MKO8DeM77lVkQSnX5hR3gbxnfcmvzCjvA3jO+5VZEEp1+YUd4G8Z33Jr8wo7wN4zvuVWRBKdfmFHeBvGd9ya/MKO8DeM77lVkQSnX5hR3gbxnfcmvzCjvA3jO+5VZEEp1+YUd4G8Z33Jr8wo7wN4zvuVWRBKdfmFHeBvGd9ya/MKO8DeM77lVkQSnX5hR3gbxnfcmvzCjvA3jO+5VZEEp1+YUd4G8Z33Jr8wo7wN4zvuVWRBKdfmFHeBvGd9yHD/Cdud2D4IGkNc8u9QBKqyxcgnGDuOqmmnFJadPLZVUSG5NVfqJdouL3BpZed8LvCqOCtDhjgXS2xTOgqmDKAOoztA1aB++adzdboK5DE9b9Qx9VYVe7KqbKddC7OS+nysm686QCW3HevaNpBTkREEoxhMEmFFgMdna0l4H+QkLgfaxvsVWClWHmyuwvFdznqrIIvhVhVWmuqGtqZY2RzOjYyJ7o2hrHFozDgvv8K1Ouau7sqfeydKYTdv1fnMnzCtaqi3bo/hH0lblyv8AnP3P9tlrmru7Kn3snSmuau7sqfeydK1qL7y6PUPjMr9y2Wuau7sqfeydKa5q7uyp97J0rWomXR6Myv3LZa5q7uyp97J0prmru7Kn3snStaiZdHqDMr9y2Wuau7sqfeydKa5q7uyp97J0rWomXR6gzK/ctlrmru7Kn3snSmuau7rqfeydK1qJl0+jMr5S2Wuau7sqfeydKa5q7uup97J0rWomXR6Myv3LZa5q7uyp97J0prmru7Kn3snStaiZdHqDMr5S2Wuau7sqfeydKa5q7uup97J0rWomXR6Myv3LZa5q7uup97J0prmru7Kn3snStaiZdHqDMr9y2Wuau7sqfeydKa5q7uyp97J0rWomXR6gzK+Utlrmru66n3snSv7UeF1fHIx4qpnZLgcmR7nscL9BacxWnWWdc3hHKk26J/yDNrj7/lL0cNClIYGYcnJzatZ98n+REV3/AOG+xVZugcClUuzlno76blKK1VbkWUQSnDzZXYXiu5z1VlKcPNldheK7nPVWQQHCbt+r85l+YVrVssJu36vzmT5hWtVXb8YSVzznt1eBeBbLTZM98z4tSeGgMa1wN7b7866TqQQ91S8RnSmKDsNV5VnMKoK8bE4m7Rdmmmr6e1hcLartU1VU/afdSCHuuXiMTqQQ91y8RioKLPrL3Jp0djin3Ugi7rl4jOlOpBD3XLxGKgomsvcjR2OKfdSCHuuXiM6U6kEPdcvEZ0qgomsvcjR2OKfdSCLuuXiM6U6kEPdcvEYqCiay9yNHY4p91IIe65eIxOpBD3VLxGdKoKJrL3I0djin3Ugh7ql4jE6kEPdcvEYqCsXprL3I0djin/Ugh7rl4jE6kEPdcvEYu1s62Keq1T8tNHNqEphl1JwdkStuvYbtsXr7E1l7kaOxxT7qQRd1y8RnSnUgh7ql4jOlUFE1l7kaOxxT7qQQ91y8RnStLhbi/js6l/MNnfIdUazJc1rR+q/PeOBVtchjS/bT5ePlK7WMVdquUxNX18uN/C2abdUxT/iPBZZ1zfGHKFhZZ1zeEcoXvJ56OboHApVLs5Z6O+m5VVugcClUuzlno76blIrFVkREEpw82V2F4ruc9VZSnDzZXYXiu5z1VkEBwm7fq/OZPmFa1bLCbt+r85k+YVrVV2/CElc857U/FB2Gq8qzmFUFT7FB2Gq8qzmFUFT2M3qlHg9ikREWVqEREBERAREQERfzqKhkTHSSObGxjS573kNYxoF5cScwAQftzgBecwGknMAoPjXx0arl2fZEl0edtRWxm4ybscJGgbRdt7WbOdXjWxxOtAvobOc6Oi62aYfpfV+AbbWeDS7bzZlKgL9CDrMW2HcliVrZby6mmuZVxDPlR39e0b5t5I9Y216wo6tk8TJonB8crA+N7c7XscL2uHCCvOeAWIyrr8me0MqipTcQwi6rmb4GnsY8Ls/g216EsSxYKCmjpKVuRDC3JY0lzznJJJJN5vJJ9aD7kREBchjS/bT5ePlK69chjS/bT5ePlK0Ybdp7cMTs1dSjyyzrm8I5QsLLOubwjlCpkq9HN0DgUql2cs9HfTcqq3QOBSqXZyz0d9NykViqyIiCU4ebK7C8V3OeqspTh5srsLxXc56qyCA4Tdv1fnMnzCtatlhN2/V+cyfMK1qq7fhCSuec9qfig7DVeVZzCqCp9ig7DVeVZzCqCp7Gb1SjwexSIiLK1CIiAiIgIi19vW9T2dTvqquQRRRjO45yTtMaNLidoBB/e0bRipYXz1EjYoom5Ukjzc1rR/5o215pxoY2JbYeaamLoaBjszOtfUkHNJJ4NsM2tJvOj5MPcYdZhFUthhZI2nD7qWjive97tAe8N6939Da2ye0wD/D+52TUW0S1ultFEf1Hysg63xW5/CNCCZYJYDV1sS6nRxEtabpZ5L2U8XjP/wCBefAvQuAmJ6hsjJmkAq6wZ9XlAyInf/FH/HxjefCNC7ags+KmibDTxshijFzI4mhjGjwAL6EBERAREQFyGNL9tPl4+Urr1yGNL9tPl4+UrRht2ntwxOzV1KPLLOub4w5QsLLOub4w5QqZLPRzdA4FKpdnLPR303Kqt0DgUql2cs9HfTcpFYKsiIglOHmyuwvFdznqrKU4ebK7C8V3OeqsggOE3b9X5zJ8wrWrZYTdv1fnMvzCtaqu34QkrnnPan4oOw1XlWcwqgqfYoOw1XlWcwqgqexm9Uo8HsUiIiytQiIgIi1Fv4QCkaGxxPqqqW/8vSQXarKd84nNGwZr3uzDwkgIPzhXhbS2RTOqax+S0Zo423GWZ+0xjds/0NJuUQNj2zhpUiplH5Oz2EiEyZWoxs0HUm5jM43Z3ZhtXjQqRQYtHVtSLRwgkbWVA7BRMv8A+n0jL78gNPZPCTmO3fpXfMYGgBoAAFwAzAAaAAg5rAzF3QWMy6ljypnC6SqludO/dF/8R/i24cOldPciXoCLn7fw+syzbxV1kUbxpiadVm92y9w9YU1t/wDEhE3KbZ1G6U7UtYdTZfu6my8n2hBalpLdw0s+zh/rKuGE/wDtl2VMeCJt7j7F5nt/GzbFoAtkq3Qxu/2qT/Tsu3CW/qcPASVyL3lxJJJJzknOSd0lB6Rgx90M9dT0dNDM9lROyF1TNkwsZluyQ4Nzki8jTkqnheIIZSxzXtNzmODmncIN4P8AS9q2TWippoKhuieFko4HsDv+UH1rkMaX7afLx8pXXrkMaX7afLx8pWjDbtPbhidmrqUeWWdc3xhyhYWWdc3xhyhUyVejm6BwKVS7OWejvpuVVboHApVLs5Z6O+m5SKxVZERBKcPNldheK7nPVWUpw82V2F4ruc9VZBAcJu36vzmX5hWtWywm7fq/OZfmFa1VdvwhJXPOe1PxQdhqvKs5hVBU+xQdhqvKs5hVBU9jN6pR4PYpFo8KcNKGyIxJXTCPL7HG0F80l2nJYM54dA3VupJA1pc43BoJJ3ABeSvG+F+E0tq101ZMSdUcdSadEUIP6IxuXD+7ztrK1LtF+IqynPDXQ1jGk3aoWREDwkCS9USxLeprQgbUUczJ4nZg5m0dtrmnO059BzrxYu+xL4VSUFrQwhx1CueIJo7zklzs0cl26HEZ9wkIPUq/m2Boc54aA592W4AZTgNAJ27rz7Sv6BfiZri0hrslxFwdcHZJ3bjpQfq9czhBjKsqzrxUVkWWP9mA6vNwFrL8n13L82lgBHWkitrLQqGHTCZxTwHhjgYwH13r5qTE/YcXW2fG7wzOll5zig4HCD8SAzts2jv3Jq113r1Jh5XepTu2MYltWqS19TO5jv8AYowYo7t7kxi93/2JXpujwNs2C7UqCkju0FsEIdxsm9bZkTW5mtDfFACDx3SYEWpP2Kz6x43RBKG+0i5bukxMW7LcRQuYDtzSQR3cIL7/AOl6ruWUHmyl/Dza7+vfSRD/ACke8j1NYVuqP8NUx7PaMbPBDC+X+3ParyiCQUn4bqFt2rVtVIRp1MRRA+0OVTsey2UdNDSxFzo6aJsUZkIc/IY0NbeQBfmAX2IgLkMaX7afLx8pXXrkMaX7afLx8pWjDbtPbhidmrqUeCyzrm+MOULAWWdc3xhyhUyVejm6BwKVS7OWejvpuVVboHApVLs5Z6O+m5SKxVZERBKcPNldheK7nPVWUqw82V2F4ruc9VVBAcJu36vzmX5hWtWywm7fq/OZfmFa1VdvwjpJXPOe1PxQdhqvKs5hVBU+xQdhqvKs5hVBU9jN6pR4PYpfieIPY5jtD2lpu03EXFeLreseWgqpqSdpbJTyFjr814Ghw8BFxHgIXtRchh1ixobbAdOHQ1DBksqYbtUyd48HM8cOcbRGdZWp5LXZYpMH5K62aQNbeymkFTO7S1jIjlC/hcGtHCqBD+Gj9Yy7SvjvzhlPkvI3LzIQPYqnghgVR2NAYKNhGXcZpZDlTTOF9xe7wXm4C4C87pQb0L8zSZDS7Jc7JF+SwXuPgA21+1i8ezT4EHO1GMKzYZNSqan8q86G1sdRSX8BlYAfUV9lJhdZ0/Ya6kk8SaEn2XrY1VJHMwxzRsljd1zJWtkYeFpzFcHhBiNsesvdHE+ikP8AOkdks9cTr2+y5B38crXAOaQ4HQWnKB9YX7Xnq2MQdqUZL7Nqm1DRnDQ51JUeAXX5J4wXJ19sYRWU/JqJ7SpiMw1d8xjN2b9LnEtcM21eg9YovKlJjot2L/1pkG5NFBJ/Zbet3SfiJtZlwkio5t0ujkY4+tr7v6QekEUIpfxLSDs1nMdumKZzP6cwrdUf4kKB3Z6Srj8nqMw/tzUFdRTykx8WJJdlTTQk7UsMmb1sygu6s60I6qGOogdlxTMEkT7nNymOF4dcQDoQfSuQxpftp8vHyldeuQxpftp8vHylaMNu09uGJ2aupR5ZZ1zeEcoWFlnXN8YcoVMlXo5ugcClUuzlno76blVW6BwKVS7OWejvpuUisVWREQSnDzZXYXiu5z1VlKcPNldheK7nPVWQQHCft+r85l+YVrVssJu36vzmX5hWtVXb8ISVzzntT8UHYaryrOYVQVPsUHYaryrOYVQVPYzeqUeD2KRERZWoREQFprdsWWX/AL9DN+WrGD9D3DLgmA/2aiP+Tc+kfqbfeDpB3KIOMsDGPFLUGz7Sj/6daLDk6hMf+zUbj4JTmcDtA59y9dleuZw7wBpbbp9SnGRMwE09SwAyRO3P8mnbbyHOpTZuMS1sF6n/AKdbTHVdO3sUl98upX3B8Mp7I3/F2caL2oL6v5zQMkaWva17XaWvAc08IK1uDmFNHakInopmzN/m0ZpI3b17DnaeH1XrbIOFt7EvY1be78v+Vkd/OiOoj3dxZ/Sm1v8A4c6yK91BUxVLdIjnH5eW7cBztPrLV6DRB40tzA+0LOJFbSTQAG7Lc0mI8EgvafatOvcL2BwLXAEEXEHOCNwhcdb+KKx6+8vpGwSH/do/9O7ij9J9YKDyixpJAAvJNwA0knQvaVg2f+Vo6an7np44uJG1v/Ck1N+HkU1fTVENWJqaGoZJLDUMLZSxjg7JDm3h15F2huYqzhBlchjS/bT5ePlK69chjS/bT5ePlK0Ybdp7cMTs1dSjyyzrm+MOULAWWdc3xhyhUyVejm6BwKVS7OWejvpuVVboHApVLs5Z6O+m5SKxVZERBKcPNldheK7nPVWUpw82V2F4ruc9VZBAcJu36vzmT5hWtWywm7fq/OZfmFa1VdvwhJXPOe1PxQdhqvKs5hVBU+xQdhqvKs5hVBU9jN6pR4PYpERFlahERAREQFo8L8D6W2KZ1NVsv24pW3CWF93XsPKNB21vEQeT7esG08Fa8OZI+I5zTVcF4iqI784IOY7WUx1/rFxVVwCx809Xk09qhtJPmDagZqWU/wCV/Yjw3t8I0Kk4Q4PU1pUz6WsjEsUnqcx209jv4kbq8vYxMW9TYc/6r5aSVx/L1IGY7epvH8XAeo6Rt3B6xY8OALSCCLwRnBB2wV+l5RwFxr19jERtd+ZpL/1UsxNzRt6k/TGfaPAvRGBuMKgtmO+lkyZWi+SmlubPHunJ/kP8heOBB0yIiAiIgLkMaX7afLx8pXXrkMaX7afLx8pWjDbtPbhidmrqUeCyzrm+MOULCyzrm8I5QqZKvRzdA4FKpdnLPR303Kqt0DgUql2cs9HfTcpFYqsiIglOHmyuwvFdznqrKU4ebK7C8V3OeqsggOE3b9X5zJzytatlhN2/V+cyfMK1qq7fjCSuec9qfig7DVeVZzCqCp9ig7DVeVZzCqCp7Gb1SjwexSIiLK1CIiAiIgIiIC+S1LKhrIX09VG2aGUZMkbxe0j/AIIOcEZwvrRB5bxnYqprFkM0OVNQSO/RLpfCTojlu0eB2g+A5lw1JVyQSNlhe+KSM5TJIyWPY7dDhnC9r1VLHNG6KVjZI5Glr2SAOY5pFxBB0rzljUxPvssurKAOloSb3szukpPA7bc3cdtaDukN9gFj/LcmntoZQ61tbEP1Dy0Y0+M32HSrdQ10VREyaCRksUgvZJEQ9jhugheQcCsEZrYrY6SAEAnKnluvbDCCMp55ANskBeuLGsmGhp4qWmYGRQMDI2jcG2Ttkm8k7ZJKD7UREBchjS/bT5ePlK69chjS/bT5ePlK0Ybdp7cMTs1dSjyyzrm+MOULAWWdc3hHKFTJV6OboHApVLs5Z6O+m5VVugcClUuzlno76blIrFVkREEpw82V2F4ruc9VZSnDzZXYXiu5z1VkEBwm7fq/OZfmFa1bLCbt+r85l+YVrVV2/COklc857U/FB2Gq8qzmFUFSTF/hbTWdHO2oL75Xtc3U25YuDbs66zqpWfuze7PSvExVi5VdqmKZ+Hu4W/bps0xNUOvRch1UrP3ZvdnpTqpWfuze7PSs+mu8ZadTZ5R+uvRch1UrP3ZvdnpTqpWfuze7PSmmu8ZNTZ5R+uvRch1UrP3ZvdnpTqpWfuze7PSmmu8ZNTZ5R+uvRch1UrP3ZvdnpTqpWfuze7PSmmu8ZNTZ5R+uvRch1UrP3ZvdnpTqpWfuze7PSmmu8ZNTZ5R+uvX5ewOBa4BwcLnBwBBB0gjbXJdVKz92b3Z6U6qVn7s3uz0pprvGTU2eUfraYN4HUVlat+ShEP5mTVJLs/Axu40Z7m6BeVu1yHVSs/dm92elOqlZ+7N7s9Kaa7xk1NnlH669FyHVSs/dm92elOqlZ+7N7s9Kaa7xk1NnlH669chjS/bT5ePlKdVKz92b3Z6Vz+HGHFJXUZggMmXqjHfrZki5t9+e9dsPh7tN2mZpn+3DEYi1NqqIqj+k+WWdc3xhyhYWWdc3hHKFQJx6OboHApVLs5Z6O+m5VVugcClUuzlno76blIrFVkREEpw82V2F4ruc9VZSnD45OFNgk5gQ5oJ0Xl7gB7SPaqqEECwm7fq/OZfmFa1bnC6ikitCqD2OGVO97TcbnMc4kOB28xWnyHb0+wqrtz80R0krv1XV8+2LkuWch29PsKZDt6fYV9ubCXLOQ7en2FMh29PsKDCLOQ7en2FMh29PsKDCXLOQ7en2FMh29PsKDCLOQ7en2FMh29PsKDCLOQ7en2FMh29PsKDCLOQ7en2FMh29PsKDFyLOQ7en2FMh29PsKDFyLOQ7eu9hTIdvT7CgwizkO3p9hTIdvT7Cgwss65vjDlCZDt672Ff2o6OWaVkccbnvc4BrWg3nOkz8P34+fqHohugcClUuzlno76blVW6FKXOysORdnyLO/Vdtf9snPxh7VIrBV0REE3x1YOzTU1PaVGCaqyJdXbki9xiva5x8OSWNdwBy6nAvDGntmkZU07gHXAVEN974Jbs7HDc3Dthb4i9TK38TzmVDq6wKs2ZUu66IZQpX3m8j9N+SCf43Ob4AgppCZI3ApSwYasGTfQS3fzOpAu9QyeRZ1TDXeWf8PpQVXJG4EyRuBSrVMNd5Z/w+lNUw13ln/D6UFVyRuBMkbgUq1TDXeWf8PpTVMNd5Z/w+lBVckbgTJG4FKtUw13ln/D6U1TDXeWf8PpQVXJG4EyRuBSrVMNd5Z/w+lNUw13ln/D6UFVyRuBMkbgUq1TDXeWf8PpTVMNd5Z/w+lBVckbgTJG4FKtUw13ln/D6U1TDXeWf8PpQVXJG4EyRuBSrVMNd5Z/w+lNUw13ln/D6UFVyRuBMkbgUq1TDXeWf8PpTVMNd5Z/w+lBVckbgTJG4FKtUw13ln/D6U1TDXeWf8PpQVXJG4EyRuBSrVMNd5Z/w+lNUw13ln/D6UFVyRuBMkKVaphrvLP+H0o52GrhddZ7b/AOQ1IkeHSeRBRbft+ns6mkqquQRxRDOT1znbTGj+RO0FOsUVBNX1ldhFVMLDXExUbHZ7oAReQdwCNjAdvJcln4oqyvnZVYS15rDGb2UkBLacX57ibmgDdDGi+7SqlT07ImNjja1jGNDWMYA1rGgXBoA0ABB/RERAQoiDCyiICIiAiIgIiICIiAiIgIiICIiAiIgIiICIiAiIgIiICIiD/9k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7" descr="data:image/jpeg;base64,/9j/4AAQSkZJRgABAQAAAQABAAD/2wCEAAkGBhQSEBMUEBMUFBUWFR4ZFhQRFhYXGxoYFhQaGRkWFhUXHSYgFxkvGhoYHzssJCcpMDgsFh4yNTAqQTIrLCkBCQoKDgwOGQ8PGikkHiUsLDUzKi4wMCw1KTUsNCwtNTU1LCw1LCwvNTUqNDQuLCwsLCwvKTIxLSwuLCksNTEpLP/AABEIALAAyAMBIgACEQEDEQH/xAAcAAEBAAIDAQEAAAAAAAAAAAAABwYIAgQFAwH/xABFEAABAwICBQgHBAkDBQEAAAABAAIDBBEGIQUSMUFhBxMXIlFxgdEUMkJUkZKhI1JTlAgzQ2KCpLHB4WPC8CRyk9LiFf/EABsBAQEAAwEBAQAAAAAAAAAAAAAFBAYHAwIB/8QANBEAAQICBQgLAQADAAAAAAAAAAECAwQREyExQQUSFFFxkaHRBhUiMlJTYYHB4fCxQkPx/9oADAMBAAIRAxEAPwC4oiIAiIgCIiAIiIAiIgC69VVNYxz5HBrGAlzjlkNpv2L7PPZtKmfKtiG5bSRnIWdN37WM/wBx8PHyjRUhsVymdk+TdOR2wkuxXUn7iej0tU3OW5mXUvbnLN7dupe9t/bwWa0tU17GvjcHMeAWuGeR2G/YtdVROSnENi6kkORu+Hv2vZ/u+Phgy825z81+JseVchwoUCtl0Wlt6X0pr9v4U5FxYe3aFyVM04IiIAiIgCIiAIiIAiIgCIiAIiIAiIgCIiAIi4uzy+PcgPM0/pttLTyTuzsLMb95x9UDvKgs9Q6RznyOLnuJc5x3k7Sss5ScR+kVPNMP2cBIyOTnn1jxt6vzLELdgudwG89g4qJNxqx+alyHRchSGjQM93edbsTBPlfoXX0gqHRva+M6r2kOa4biNhVS6Oh/+XzNh6R+t1v9S3q3+7bqqU27RY7wdx7DxXjFguhUU4mfJz0Gcz0Z/itG312KX3D+m21VPHOzK4s9vY4esD3Feqo5ybYj9HqeaebRzkDM5NkHqnhf1flVhbll8O5WZeLWspxOf5VkdDmFYndW1Nn1cckRFkEsIiIAiIgCIiAIiIAiIgCIiAIiIAiIgPwlYzjrEnodKdU/bS3bGOz7zu4A/EhZHI8C5JsG5knh/wAuoXi7ERrKp0g/VjqxD9wbzxJz+CxZqNVssvUt5FkNLj0uTsttX11J+wPEAss35L8O89Oah4uyE9W++U/+oz73BYfRUT5pGRRC73u1Wjid54AZ+Cv2hNEspoI4Y9jBa/ad7jxJuVPk4Oe7OW5DaMvT+jwKpq9p/BMd9287ykfKhh3mZxUMFmTHrW3S/wD0M+9pVcXR03ollTBJDJseLX7DucOINiqceFWsVMTTsmTqycwkT/G5dn1ea9EXVswLiT0ylGsftorNkHb913cQPiCo1W0T4ZHxSiz2O1XDiN44EZ+K9TCOIjR1TZD+rPVlH7h3jiDn8VJlotU+27E3rK0kk7Ldi1yWt9f+p8F3BX6vnG8GxBuHC4I4/wDLr6K6czCIiAIiIAiIgCIiAIiIAiIgCIiAL8c6y/V1NIV7YY3yyGzI2knw/vuX4q0Wn61quVGpephvKhiLmoRTRnryi7yNzL5jvccu4FSpdvS2lH1M75pPWeb23NG5o4ALsYc0E6sqWQtuAc3uHssG09+4cSoMZ6xolnsdPkZZmT5Wh2CUuX9quQzrkpw5ZrquQZuGrECNjb9Z/ibAcBxVFXzp4GsY1jBZrQAANwGxfRWoUNIbEahzuem3Tcd0V2NyakwCIi9TDJ1yrYcu1tXGM2jVlAG1t+q/wNweB4KZLY6oga9jmPF2uBBB3g7VA8RaDdR1L4XXIGbHH2mHYe/ceIUidg5q56Ym99HZ+thrLvW1t3qn1/NhQ+S/EXOwmmkPXiF2E72XyHe05dxHFZ4111rzonSj6adk0frMN7bnDe08CFfNH17Zo2Sxm7JGgjx/vuWVJxs9mat6EfL8hURq5idl3Bcd9+87aIizTXAiIgCIiAIiIAiIgCIiAIiIDi87hvUv5VMRaz20kZ6rLOltvd7LfAZ+IWc4m082kpnzOsXerG0+04+qP79wUIkkLnFzjdziXOJ3uJuSfFT52NmpmJibV0dkKx6zL0sbdt+v6cSVY+TfDXo1Pzkg+1mAJ/dYPVb9bnieAWAYCw2Kuq64vFFZ0gOx176rD3kE9wKty85GD/sX2MrpHP0IkqxfV3wnzuCIiqGlhERAFiHKRhr0mn52MfawgkfvMPrN+lxxHErL0Xw9iParVMiWmHy0VsVl6GtoKoHJXiLVe6kkPVfd0V9zvab4jPwK8PHuGxSVXUFopbujA2NtbWYO4kHuIWOxyFrg5ps5pDmkbnA3BHioTVdAibDpUWHCylKUJc5KUXUv0ti+5scw7juXJeNhnTzaumZM2wd6sjR7Lh6w/v3Feyr7XI5KUOYxYboT1Y9KFSwIiL9PMIiIAiIgCIiAIiIAuLs8viv0myxTlAxJ6LTarD9tNdrbeyLdZ/gCB3kL4e9GNVynvLwHzEVsJl6mBcoeI/SqrVYbxQ3a22wuv13fQDwPasXDSSA0EkmwAFyScgABtN1+ALO+SzDnOTOqZB1Iso773na4dwy7zwUJEdHibTpj3QsmyllzUs9V+1M9wjh4UdK2PLXPWkd2vO3wGzwXtL8JWHae5XNG0jwySoD3XsRCDJq8XFuQ/qrzWo1KEOYRYror1iPWlVUzJF5WgsVUtY3WpZ45e0NcNYd7do2r1V9HmEREAREQHi4uw+KyldHlrjrRu7HjZ4HZ4qEFpBIcCCDYg5EEZEEHYbrZFSjlTw5zczamMdSXKS2542E94+o4qdOwaUz0wNs6Oz+Y9ZZ62Lam3V7/AK883k8xJ6LVarzaKazXX2B1+o76kHvHYrO3LL4LW8hWbk/xJ6VS6rz9tDZrr+0LdV/iAR3gr5kY3+tfY9ukchdNMT0d8L8bjLEX403X6qZpoREQBERAEREARFxe7/CA4SygAucbNaLkngPJQjFGnzWVLpTcN9WNp3MBy8TtPes65U8Rc3G2kjOcgvKb5hl8m/xG/g09uUvUmdjUrmJgb10dkKuGsy9LXXbPv+bTsaO0e+eVkUQu95sOHa48AM/BZtyrYrGiNHQ0dGdWaRuq1zTYsY31pMvaJyHeTuX2wJRx0NJNpKrOq3U6mWYjG0jtLjYAcB25fSrotD6YcaqPUqaiNms2Mve1ztQEtY+EkXaSNlu1ZEnBzG5y3qSukE/XRqhi9lvFfq7eQ/TWNdJVcDRVTzup72JDdVrs/aLQ0PPAncrNybaT0CGBtJqMlIsfTABKbjMFzuqf4TbNQmXGFY6YyuqJC88erb7vN+pqfu2twXPG2i209fNEwaoGq7VtbVMkTZCwDcAXFvcFnGtGw+POT/R3o01U6HmXwsdIJaU824OaLtI1cibgbl1aTR+nKGJhZNFpFuqC6Kcc3KDqjqNkudfO+bjcrX/RmMKqBgiZM8whzXcy8l0ZMbw8DUOwXGdrX3qxYb/SOjcQ2vpzH/qwHXb3ujOYHcXdyAzbCHKXHWzuppYJqSqa3WdBONwOZY+w1hmNoF9yzJQrlQxTCKnR+ltHTRSmNxjka1wDtms1j27RdhkGYyyVuoa1k0TJYzdj2hzT2hwuEB90REAXU0toxlRDJDIOq9tjw7COIOa7aL8VKUoU+muVjkc2xUNddI6PfBK+KUWew2PHscOBGfiu9hfT5o6lsouW+rI0b2E5+I2juWd8quGy9jaqMZxi0otmWbnfwm/g49mcuUGKxYESz2OnycxDyjK0uS9KHJ6480NjYpQQHNN2uFwRxHkvqp7yWYi5yN1JIc4xeI3zLL5t/hNvBw7M6Aw/5VuFESI1HIc6nZV0pGdCdhxTA5IiL0MMIiIAiIgC6OlNJsghkmkPVY0nv4DiTku487u1SrlSxFzkraWM9SLOS2wvtk3wH1PBeMeLVMVxRybJLOTCQ8L12frDDNI6QfPK+WU3e83PDsaOAGXgu9hfQBrKlsQuG+tI4bmA5+J2eK8klUVlS3QeiJKmUD0iYDVa619cg83H3AXcfFR5eEsWJbdib5lScSRluxYq2NT9qT4MK5fcYh0kej6c2jhs6UN2F9uozLc0Z27XDsUgY8gggkEG4IyII3grlUTue9z3kuc5xc5zsyXONySd5uqpyK6BoHkz1f2s0etI2PMsijiA+1lGzWLjkDfYCB2XjmV5hmgMUPoaoyT0sU8jXXcKth1w7brXOYdc3uQSrJo7lZ0TpRgj0lCyF1tlSA9nb1ZgMvENWGYW0PBpCefSmmNbmp6oQwRAuvJLI6zWgixcxrbNy26rr7CurJyQ8/pStp6aZsMEMjWRvmu7WkkZrthbb1iAHXzuA0E7UBmmm/0fqOoaJNG1BiB2Annoz3OvrNPi7uUzxLyRaRorudCZYx+0p7vAHa5oGsMuFuK8jDmk66lbLU0UksTGFrZXsPVu+4YHtOTt+0FUvDn6R8jbNr6cSDfJTnVd/wCN2Tt3tD+yAi6sPJvj/SVHTRsfQzVNIB1C1rhIGE3Lo8jzjQD2Wy2hUA1GhtMMMkbKeeZo1mseNSQuabhrmmznAuFiMwR2ha1VulJpJ3TSyPMxdrF5NnBw2Wt6trAC1rWAFkBt5hfGdLpCPXpJQ/7zDk9v/cw5j+i9tarYsjm9L0fLAXR1lTTxPdzfUcZpCWB9xaxdl9VtJTRlrGtc7XcGgFxy1iBYusO05oD6oiIDjLEHNLXC4IsQd4O0KC4o0AaOpdEblvrRuO9hOXiNh7lfFivKHhr0qm1mD7WG7mW9oW6zPG1+8BYk1BrGUpehdyJP6LHzXL2XWL6LgpH9HaQfBKyWI2ew3HHtaeBGXir5ovSbJ4Y5oz1XtB7uB4g5LXsFZ3yW4i5uV1LIepLnHfc+2bfEfUcVgycbMdmrcpsmX5Cvg1zU7TOKY7r95V0XFh3di5Kyc+CIiAISi4uzNvigPFxXiAUdK+U+u7qxtO9x2eAzKhRcSSXEkk3JOZJOZJJ2m6yPHuJPS6rqG8UV2xkbHXtrPHeQB3ALHY4y5wa0Xc4hrQN7ibADxUOai1j6EuQ6TkWR0SXpf3nWr6ak5mT8neG/SqrWeLxQ2c6+xzr9Rv0v4DtWB8smOBpCu1YiHQU92ROabhxNtd4PYSABwaDvVL5QNNt0JohlLCf+pqARrDiBzsp+IaP8Fa7KpLwqplGJpmVp7TJhXJ3UsTn7hULRjfQdATSfttJyczG3eIIr67gLXzc7Vy7WFT1ZbNjvnqjRrpomshoTGBHHc3ayRrnmx3kNWQSSoR6NjZpGipSR6PoelM856pBmcA7MZda4Dh/ldLDWnWT00EsUsbq2SWqc2lGTjVVL9Vs7zfqsjg1s/unwXlcp2OKQMqItGP5x9c8Pq57nJjGgMhZkMtt+zMZ3y/MF4cbStbFK7VnqoDNUuGTqegYNZzGnaJJcgc8m7M9oGH400vFaKhona1LTX64v9vO7KSc9oy1W9jdm1Yqs45VaaBk1LzFOyle+lZJLDH6rXPJLRfedW1ysHQBe1oTEnMT87LBDVZ3IqW61z2622987m68VEBsfhnl1oKrVZWR+iyAjV5yz47jYWyWGqct4G3IlU6krWSsD4nte07HMIcPiFpEvR0LiGopJOcpZpIXbyx1gbbA5uxw4EFAbpIoDhz9I2Zmq2vp2yt3yQnUeB26h6rj4tVaw1yh0NcB6PUNLz+zf1H92q7b4IDJEREBFuUTDfotVrMFoprubbY11+u3638SsXDiCC0kEG4IyIIzBBGw3V7xRoFtZTPiNg7axx9l49U/27iVBZIy1xa4Wc0lrgdzgbEHxUSbg1b6UuU6PkSf0qXzXd5ti+qYL8KXTCmIBWUrJR67erI0bnDb4HIr3AVEcBYk9EquubRS2bITsba+q89xJHcSrW3I2+CpS0atZbeafleQ0OYVG91bU5e3I5oiLJJB+OdZYfyjYk9GpuaYftp7gEeyz2nfWw7+BWV1E7Wtc95AawEkngMz8FBcRaddWVD5nXAOTGn2WDYO/eeJWHNxqtlCXqX8hSGkx896dltu1cE+VPNAWecmehmjnK6ezY4gdQu2XAOu/uAy8SsIpoA97WF7WBxsXv2NG9x4AKsaRn0XNRCjdVsbDqhpEcoaSG7iRuJ29qwZRjVdnOW42bLsxFZAqoTVVXX0Iq0J93bzXPHuL36SrZKhwLWerEw+zGNgNt+88SsdWwPRvh73j+YKdG+HveP5gqvWM1oaHokx5btymvyLYHo3w97x/MFOjfD3vH8wUrGa0GiTHlu3Ka/tdY3/rn9DtWU4dx/JBVVFRUxtrDURlkzZjbW1rbSAcsrWta2SrPRxh78cfmD5p0c4e/HH5g+aVjNaDRJjy3blIXp3TUlXUy1E5BkldrOsLAbgAOwAAeC6C2D6OcPfjj8wfNOjnD344/MHzSsZrQaJMeW7cpr4i2EHJ1h38YfmHea/ejvDv4rfzDvNKxmtBokx5btymvSLYXo7w7+K38w7zTo7w7+K38w7zSsZrQaJMeW7cpr0i2FHJ3h38Vv5h3muXR7hz8Rv5l/mlYzWg0SY8t25SXYY5YNIUVmiXn4x+zqLvy7GvvrD424KtYW/SBo6izatjqV+y5OvGf4wAW+ItxK63R7hz8Rv5l/mnR7hz8Rv5l/mlYzWg0SY8t25Sp0GkYp2B8EjJGHY6NwcPiFNuVXDmpI2qjHVf1ZbbnbGuPeMvAL6aIwzoSlk5ylqjC/tjq5Be25w1rOHA3CyisxHo+WB0MlXE5rmlpLntvnv714xkZFYraUKGTlmZOO2KkN1GKULan60iZCsPJziT0mm5p5+2gsCT7TPYd9LHu4hSOpgDHuYHteGmwezY4bnDgQu9h3TrqOoZM25Aye0e0w7R37xxClS8WqfbdibtlSSSdl1a3vJa396l+a66L5U87XBr2EFrwCCOIyPwRXjmKpQtCmHcqlW9lAxrchJIGvI7NVzreJA/opIthdJ6MjnidFM3Wjdt/re+43zusIk5IYb9WqkA3BzWE/HK/wAFNmpd8R+c027IuVpaWgVUWxaVWmimmnYTFFTOiCL3t/yM806IIve3/IzzWLocXUWuvpHx8F5EzRUzogi97f8AIzzTogi97f8AIzzTQ4uodfSPj4LyJmipnRBF72/5GeadEEXvb/kZ5pocXUOvpHx8F5EzRUzogi97f8jPNOiCL3t/yM800OLqHX0j4+C8iZoqZ0QRe9v+RnmnRBF72/5GeaaHF1Dr6R8fBeRM0VM6IIve3/IzzTogi97f8jPNNDi6h19I+PgvImaKmdEEXvb/AJGeadEEXvb/AJGeaaHF1Dr6R8fBeRM0VM6IIve3/IzzTogi97f8jPNNDi6h19I+PgvImaKmdEEXvb/kZ5p0QRe9v+RnmmhxdQ6+kfHwXkTNFTOiCL3t/wAjPNOiCL3t/wAjPNNDi6h19I+PgvImaKmdEEXvb/kZ5rlHyQw361VIRvDWsB+OdvgmhxdQ6+kfHwXkd3krq3voHtdmI5S1hPZqtdbwJP8ARFlWjNGRwRNihbqsbsH1vfeb53RWITVYxGqaDOxmx5h8ViUIqn//2Q=="/>
          <p:cNvSpPr>
            <a:spLocks noChangeAspect="1" noChangeArrowheads="1"/>
          </p:cNvSpPr>
          <p:nvPr/>
        </p:nvSpPr>
        <p:spPr bwMode="auto">
          <a:xfrm>
            <a:off x="155575" y="-8001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" name="Picture 6" descr="http://www.xn--icne-wqa.com/images/icones/1/1/pictograms-nps-misc-tun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91" y="5454760"/>
            <a:ext cx="152212" cy="1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30976" y="3720541"/>
            <a:ext cx="8771494" cy="2947623"/>
            <a:chOff x="30976" y="3720541"/>
            <a:chExt cx="8771494" cy="2947623"/>
          </a:xfrm>
        </p:grpSpPr>
        <p:grpSp>
          <p:nvGrpSpPr>
            <p:cNvPr id="2" name="Groupe 1"/>
            <p:cNvGrpSpPr/>
            <p:nvPr/>
          </p:nvGrpSpPr>
          <p:grpSpPr>
            <a:xfrm>
              <a:off x="217966" y="3720541"/>
              <a:ext cx="8584504" cy="2947623"/>
              <a:chOff x="217966" y="3720541"/>
              <a:chExt cx="8584504" cy="2947623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217966" y="3840845"/>
                <a:ext cx="8584504" cy="2680932"/>
                <a:chOff x="670471" y="3840845"/>
                <a:chExt cx="8222008" cy="2680932"/>
              </a:xfrm>
            </p:grpSpPr>
            <p:cxnSp>
              <p:nvCxnSpPr>
                <p:cNvPr id="75" name="Connecteur droit 74"/>
                <p:cNvCxnSpPr/>
                <p:nvPr/>
              </p:nvCxnSpPr>
              <p:spPr>
                <a:xfrm>
                  <a:off x="1014787" y="5314601"/>
                  <a:ext cx="0" cy="9907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avec flèche 78"/>
                <p:cNvCxnSpPr/>
                <p:nvPr/>
              </p:nvCxnSpPr>
              <p:spPr>
                <a:xfrm>
                  <a:off x="1014787" y="5819441"/>
                  <a:ext cx="711702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ZoneTexte 106"/>
                <p:cNvSpPr txBox="1"/>
                <p:nvPr/>
              </p:nvSpPr>
              <p:spPr>
                <a:xfrm>
                  <a:off x="1223744" y="5540482"/>
                  <a:ext cx="288042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800" dirty="0"/>
                    <a:t>8</a:t>
                  </a:r>
                </a:p>
              </p:txBody>
            </p:sp>
            <p:grpSp>
              <p:nvGrpSpPr>
                <p:cNvPr id="10" name="Groupe 9"/>
                <p:cNvGrpSpPr/>
                <p:nvPr/>
              </p:nvGrpSpPr>
              <p:grpSpPr>
                <a:xfrm>
                  <a:off x="670471" y="3840845"/>
                  <a:ext cx="8222008" cy="2680932"/>
                  <a:chOff x="670471" y="3840845"/>
                  <a:chExt cx="8222008" cy="2680932"/>
                </a:xfrm>
              </p:grpSpPr>
              <p:pic>
                <p:nvPicPr>
                  <p:cNvPr id="3074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670471" y="3840845"/>
                    <a:ext cx="8222008" cy="268093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100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 rot="20844626">
                    <a:off x="1100667" y="5985154"/>
                    <a:ext cx="320094" cy="4571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5" name="Connecteur droit 4"/>
                <p:cNvCxnSpPr/>
                <p:nvPr/>
              </p:nvCxnSpPr>
              <p:spPr>
                <a:xfrm flipV="1">
                  <a:off x="1130602" y="5940114"/>
                  <a:ext cx="261680" cy="371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Connecteur droit 60"/>
              <p:cNvCxnSpPr/>
              <p:nvPr/>
            </p:nvCxnSpPr>
            <p:spPr>
              <a:xfrm>
                <a:off x="835366" y="4467042"/>
                <a:ext cx="7846" cy="14796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6386330" y="4485228"/>
                <a:ext cx="4" cy="112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3533157" y="4644135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>
                <a:stCxn id="71" idx="1"/>
              </p:cNvCxnSpPr>
              <p:nvPr/>
            </p:nvCxnSpPr>
            <p:spPr>
              <a:xfrm flipH="1">
                <a:off x="8453674" y="4665762"/>
                <a:ext cx="1" cy="9795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/>
              <p:cNvSpPr txBox="1"/>
              <p:nvPr/>
            </p:nvSpPr>
            <p:spPr>
              <a:xfrm rot="16200000">
                <a:off x="8073974" y="4178339"/>
                <a:ext cx="759401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Val </a:t>
                </a:r>
                <a:r>
                  <a:rPr lang="fr-FR" sz="800" dirty="0" err="1"/>
                  <a:t>d’isère</a:t>
                </a:r>
                <a:endParaRPr lang="fr-FR" sz="800" dirty="0"/>
              </a:p>
            </p:txBody>
          </p:sp>
          <p:cxnSp>
            <p:nvCxnSpPr>
              <p:cNvPr id="80" name="Connecteur droit avec flèche 79"/>
              <p:cNvCxnSpPr/>
              <p:nvPr/>
            </p:nvCxnSpPr>
            <p:spPr>
              <a:xfrm>
                <a:off x="834232" y="5256493"/>
                <a:ext cx="1037468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avec flèche 80"/>
              <p:cNvCxnSpPr/>
              <p:nvPr/>
            </p:nvCxnSpPr>
            <p:spPr>
              <a:xfrm flipV="1">
                <a:off x="1871700" y="4857892"/>
                <a:ext cx="590566" cy="182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 flipH="1">
                <a:off x="2445219" y="4199198"/>
                <a:ext cx="2938" cy="7699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7639521" y="4384133"/>
                <a:ext cx="0" cy="43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avec flèche 85"/>
              <p:cNvCxnSpPr/>
              <p:nvPr/>
            </p:nvCxnSpPr>
            <p:spPr>
              <a:xfrm>
                <a:off x="3528892" y="5362329"/>
                <a:ext cx="56742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avec flèche 86"/>
              <p:cNvCxnSpPr/>
              <p:nvPr/>
            </p:nvCxnSpPr>
            <p:spPr>
              <a:xfrm>
                <a:off x="4096319" y="5362329"/>
                <a:ext cx="808428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avec flèche 88"/>
              <p:cNvCxnSpPr/>
              <p:nvPr/>
            </p:nvCxnSpPr>
            <p:spPr>
              <a:xfrm>
                <a:off x="6397371" y="5365114"/>
                <a:ext cx="63345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Multiplier 89"/>
              <p:cNvSpPr/>
              <p:nvPr/>
            </p:nvSpPr>
            <p:spPr>
              <a:xfrm>
                <a:off x="3988307" y="6093618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416844" y="5530866"/>
                <a:ext cx="289105" cy="290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5" name="Connecteur droit 94"/>
              <p:cNvCxnSpPr/>
              <p:nvPr/>
            </p:nvCxnSpPr>
            <p:spPr>
              <a:xfrm>
                <a:off x="4096319" y="4644135"/>
                <a:ext cx="0" cy="1755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ZoneTexte 106"/>
              <p:cNvSpPr txBox="1"/>
              <p:nvPr/>
            </p:nvSpPr>
            <p:spPr>
              <a:xfrm>
                <a:off x="7136635" y="4554125"/>
                <a:ext cx="4107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13,5</a:t>
                </a:r>
              </a:p>
            </p:txBody>
          </p:sp>
          <p:sp>
            <p:nvSpPr>
              <p:cNvPr id="105" name="ZoneTexte 106"/>
              <p:cNvSpPr txBox="1"/>
              <p:nvPr/>
            </p:nvSpPr>
            <p:spPr>
              <a:xfrm>
                <a:off x="5096064" y="5139951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17</a:t>
                </a:r>
              </a:p>
            </p:txBody>
          </p:sp>
          <p:sp>
            <p:nvSpPr>
              <p:cNvPr id="106" name="Larme 105"/>
              <p:cNvSpPr/>
              <p:nvPr/>
            </p:nvSpPr>
            <p:spPr>
              <a:xfrm rot="18909316">
                <a:off x="3168606" y="6004945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Larme 106"/>
              <p:cNvSpPr/>
              <p:nvPr/>
            </p:nvSpPr>
            <p:spPr>
              <a:xfrm rot="18909316">
                <a:off x="3480887" y="5967619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Larme 107"/>
              <p:cNvSpPr/>
              <p:nvPr/>
            </p:nvSpPr>
            <p:spPr>
              <a:xfrm rot="18909316">
                <a:off x="4037554" y="6536438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0" name="Multiplier 109"/>
              <p:cNvSpPr/>
              <p:nvPr/>
            </p:nvSpPr>
            <p:spPr>
              <a:xfrm>
                <a:off x="1680157" y="5301287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 rot="16200000">
                <a:off x="2026373" y="4107462"/>
                <a:ext cx="871786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du Galibier</a:t>
                </a:r>
              </a:p>
              <a:p>
                <a:r>
                  <a:rPr lang="fr-FR" sz="800" b="1" dirty="0"/>
                  <a:t>2642 m</a:t>
                </a: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 rot="16200000">
                <a:off x="7219651" y="4055079"/>
                <a:ext cx="803400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 l’Iseran</a:t>
                </a:r>
              </a:p>
              <a:p>
                <a:r>
                  <a:rPr lang="fr-FR" sz="800" b="1" dirty="0"/>
                  <a:t>2764 m</a:t>
                </a:r>
              </a:p>
            </p:txBody>
          </p:sp>
          <p:sp>
            <p:nvSpPr>
              <p:cNvPr id="133" name="ZoneTexte 132"/>
              <p:cNvSpPr txBox="1"/>
              <p:nvPr/>
            </p:nvSpPr>
            <p:spPr>
              <a:xfrm rot="16200000">
                <a:off x="2990397" y="4367678"/>
                <a:ext cx="517488" cy="21544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Valloire</a:t>
                </a:r>
              </a:p>
            </p:txBody>
          </p:sp>
          <p:sp>
            <p:nvSpPr>
              <p:cNvPr id="139" name="Larme 138"/>
              <p:cNvSpPr/>
              <p:nvPr/>
            </p:nvSpPr>
            <p:spPr>
              <a:xfrm rot="18909316">
                <a:off x="6956757" y="5655033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2" name="Connecteur droit avec flèche 71"/>
              <p:cNvCxnSpPr/>
              <p:nvPr/>
            </p:nvCxnSpPr>
            <p:spPr>
              <a:xfrm>
                <a:off x="2445219" y="4859718"/>
                <a:ext cx="81946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avec flèche 75"/>
              <p:cNvCxnSpPr/>
              <p:nvPr/>
            </p:nvCxnSpPr>
            <p:spPr>
              <a:xfrm>
                <a:off x="3249141" y="5359638"/>
                <a:ext cx="284016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avec flèche 81"/>
              <p:cNvCxnSpPr/>
              <p:nvPr/>
            </p:nvCxnSpPr>
            <p:spPr>
              <a:xfrm>
                <a:off x="4888299" y="5363042"/>
                <a:ext cx="85382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ZoneTexte 106"/>
              <p:cNvSpPr txBox="1"/>
              <p:nvPr/>
            </p:nvSpPr>
            <p:spPr>
              <a:xfrm>
                <a:off x="1149528" y="5058761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20</a:t>
                </a:r>
              </a:p>
            </p:txBody>
          </p:sp>
          <p:cxnSp>
            <p:nvCxnSpPr>
              <p:cNvPr id="94" name="Connecteur droit 93"/>
              <p:cNvCxnSpPr/>
              <p:nvPr/>
            </p:nvCxnSpPr>
            <p:spPr>
              <a:xfrm>
                <a:off x="5742126" y="4676861"/>
                <a:ext cx="4" cy="1285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ZoneTexte 108"/>
              <p:cNvSpPr txBox="1"/>
              <p:nvPr/>
            </p:nvSpPr>
            <p:spPr>
              <a:xfrm rot="16200000">
                <a:off x="357158" y="4429204"/>
                <a:ext cx="972109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Serre-Chevalier</a:t>
                </a: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 rot="16200000">
                <a:off x="5854132" y="4178339"/>
                <a:ext cx="1064397" cy="21544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Col de la </a:t>
                </a:r>
                <a:r>
                  <a:rPr lang="fr-FR" sz="800" dirty="0" err="1"/>
                  <a:t>Madelleine</a:t>
                </a:r>
                <a:endParaRPr lang="fr-FR" sz="800" dirty="0"/>
              </a:p>
            </p:txBody>
          </p:sp>
          <p:sp>
            <p:nvSpPr>
              <p:cNvPr id="67" name="ZoneTexte 106"/>
              <p:cNvSpPr txBox="1"/>
              <p:nvPr/>
            </p:nvSpPr>
            <p:spPr>
              <a:xfrm>
                <a:off x="3264681" y="5148771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5</a:t>
                </a:r>
              </a:p>
            </p:txBody>
          </p:sp>
          <p:sp>
            <p:nvSpPr>
              <p:cNvPr id="74" name="ZoneTexte 106"/>
              <p:cNvSpPr txBox="1"/>
              <p:nvPr/>
            </p:nvSpPr>
            <p:spPr>
              <a:xfrm>
                <a:off x="3650477" y="5148771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12</a:t>
                </a:r>
              </a:p>
            </p:txBody>
          </p:sp>
          <p:sp>
            <p:nvSpPr>
              <p:cNvPr id="92" name="ZoneTexte 106"/>
              <p:cNvSpPr txBox="1"/>
              <p:nvPr/>
            </p:nvSpPr>
            <p:spPr>
              <a:xfrm>
                <a:off x="5677782" y="5136651"/>
                <a:ext cx="3584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6</a:t>
                </a:r>
              </a:p>
            </p:txBody>
          </p:sp>
          <p:sp>
            <p:nvSpPr>
              <p:cNvPr id="97" name="ZoneTexte 106"/>
              <p:cNvSpPr txBox="1"/>
              <p:nvPr/>
            </p:nvSpPr>
            <p:spPr>
              <a:xfrm>
                <a:off x="6133615" y="5148771"/>
                <a:ext cx="25271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</a:t>
                </a: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8792" y="5814265"/>
                <a:ext cx="301844" cy="3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71685" y="5310358"/>
                <a:ext cx="209012" cy="20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4" name="Connecteur droit 113"/>
              <p:cNvCxnSpPr/>
              <p:nvPr/>
            </p:nvCxnSpPr>
            <p:spPr>
              <a:xfrm>
                <a:off x="8430557" y="5645302"/>
                <a:ext cx="130840" cy="3394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ZoneTexte 114"/>
              <p:cNvSpPr txBox="1"/>
              <p:nvPr/>
            </p:nvSpPr>
            <p:spPr>
              <a:xfrm rot="16200000">
                <a:off x="3026356" y="4058066"/>
                <a:ext cx="1013603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du </a:t>
                </a:r>
                <a:r>
                  <a:rPr lang="fr-FR" sz="800" b="1" dirty="0" err="1"/>
                  <a:t>Telegraphe</a:t>
                </a:r>
                <a:endParaRPr lang="fr-FR" sz="800" b="1" dirty="0"/>
              </a:p>
              <a:p>
                <a:r>
                  <a:rPr lang="fr-FR" sz="800" b="1" dirty="0"/>
                  <a:t>1566 m</a:t>
                </a:r>
              </a:p>
            </p:txBody>
          </p:sp>
          <p:cxnSp>
            <p:nvCxnSpPr>
              <p:cNvPr id="117" name="Connecteur droit 116"/>
              <p:cNvCxnSpPr/>
              <p:nvPr/>
            </p:nvCxnSpPr>
            <p:spPr>
              <a:xfrm>
                <a:off x="1871700" y="4284095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ZoneTexte 115"/>
              <p:cNvSpPr txBox="1"/>
              <p:nvPr/>
            </p:nvSpPr>
            <p:spPr>
              <a:xfrm rot="16200000">
                <a:off x="1426044" y="4109347"/>
                <a:ext cx="940274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du Lautaret</a:t>
                </a:r>
              </a:p>
              <a:p>
                <a:r>
                  <a:rPr lang="fr-FR" sz="800" b="1" dirty="0"/>
                  <a:t>2058 m</a:t>
                </a:r>
              </a:p>
            </p:txBody>
          </p:sp>
          <p:cxnSp>
            <p:nvCxnSpPr>
              <p:cNvPr id="118" name="Connecteur droit 117"/>
              <p:cNvCxnSpPr/>
              <p:nvPr/>
            </p:nvCxnSpPr>
            <p:spPr>
              <a:xfrm>
                <a:off x="3264681" y="4738098"/>
                <a:ext cx="0" cy="1121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ZoneTexte 65"/>
              <p:cNvSpPr txBox="1"/>
              <p:nvPr/>
            </p:nvSpPr>
            <p:spPr>
              <a:xfrm rot="16200000">
                <a:off x="3674672" y="4210088"/>
                <a:ext cx="85913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 err="1"/>
                  <a:t>Siant-Michel</a:t>
                </a:r>
                <a:endParaRPr lang="fr-FR" sz="800" dirty="0"/>
              </a:p>
            </p:txBody>
          </p:sp>
          <p:cxnSp>
            <p:nvCxnSpPr>
              <p:cNvPr id="119" name="Connecteur droit 118"/>
              <p:cNvCxnSpPr/>
              <p:nvPr/>
            </p:nvCxnSpPr>
            <p:spPr>
              <a:xfrm>
                <a:off x="4906980" y="4415751"/>
                <a:ext cx="0" cy="1755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ZoneTexte 92"/>
              <p:cNvSpPr txBox="1"/>
              <p:nvPr/>
            </p:nvSpPr>
            <p:spPr>
              <a:xfrm rot="16200000">
                <a:off x="4629983" y="4374806"/>
                <a:ext cx="549529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Modane</a:t>
                </a:r>
              </a:p>
            </p:txBody>
          </p:sp>
          <p:sp>
            <p:nvSpPr>
              <p:cNvPr id="121" name="ZoneTexte 106"/>
              <p:cNvSpPr txBox="1"/>
              <p:nvPr/>
            </p:nvSpPr>
            <p:spPr>
              <a:xfrm>
                <a:off x="6534856" y="5148771"/>
                <a:ext cx="3584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13</a:t>
                </a:r>
              </a:p>
            </p:txBody>
          </p:sp>
          <p:cxnSp>
            <p:nvCxnSpPr>
              <p:cNvPr id="122" name="Connecteur droit 121"/>
              <p:cNvCxnSpPr/>
              <p:nvPr/>
            </p:nvCxnSpPr>
            <p:spPr>
              <a:xfrm>
                <a:off x="7030819" y="4445799"/>
                <a:ext cx="4" cy="112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ZoneTexte 119"/>
              <p:cNvSpPr txBox="1"/>
              <p:nvPr/>
            </p:nvSpPr>
            <p:spPr>
              <a:xfrm rot="16200000">
                <a:off x="6701623" y="4196864"/>
                <a:ext cx="642936" cy="21544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Bonneval</a:t>
                </a:r>
              </a:p>
            </p:txBody>
          </p:sp>
          <p:cxnSp>
            <p:nvCxnSpPr>
              <p:cNvPr id="124" name="Connecteur droit 123"/>
              <p:cNvCxnSpPr/>
              <p:nvPr/>
            </p:nvCxnSpPr>
            <p:spPr>
              <a:xfrm>
                <a:off x="6128929" y="4738098"/>
                <a:ext cx="0" cy="1121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ZoneTexte 122"/>
              <p:cNvSpPr txBox="1"/>
              <p:nvPr/>
            </p:nvSpPr>
            <p:spPr>
              <a:xfrm rot="16200000">
                <a:off x="5807461" y="4394963"/>
                <a:ext cx="642936" cy="21544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Val </a:t>
                </a:r>
                <a:r>
                  <a:rPr lang="fr-FR" sz="800" dirty="0" err="1"/>
                  <a:t>cenis</a:t>
                </a:r>
                <a:endParaRPr lang="fr-FR" sz="800" dirty="0"/>
              </a:p>
            </p:txBody>
          </p:sp>
          <p:sp>
            <p:nvSpPr>
              <p:cNvPr id="125" name="ZoneTexte 124"/>
              <p:cNvSpPr txBox="1"/>
              <p:nvPr/>
            </p:nvSpPr>
            <p:spPr>
              <a:xfrm rot="16200000">
                <a:off x="5312719" y="4296434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 err="1"/>
                  <a:t>Termignon</a:t>
                </a:r>
                <a:endParaRPr lang="fr-FR" sz="800" dirty="0"/>
              </a:p>
            </p:txBody>
          </p:sp>
          <p:sp>
            <p:nvSpPr>
              <p:cNvPr id="126" name="Larme 125"/>
              <p:cNvSpPr/>
              <p:nvPr/>
            </p:nvSpPr>
            <p:spPr>
              <a:xfrm rot="18909316">
                <a:off x="6077101" y="5976785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9" name="Connecteur droit 128"/>
              <p:cNvCxnSpPr/>
              <p:nvPr/>
            </p:nvCxnSpPr>
            <p:spPr>
              <a:xfrm flipV="1">
                <a:off x="5226193" y="6038140"/>
                <a:ext cx="0" cy="18179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1" name="ZoneTexte 130"/>
              <p:cNvSpPr txBox="1"/>
              <p:nvPr/>
            </p:nvSpPr>
            <p:spPr>
              <a:xfrm>
                <a:off x="4797025" y="6424560"/>
                <a:ext cx="1012873" cy="2154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Fort de l’</a:t>
                </a:r>
                <a:r>
                  <a:rPr lang="fr-FR" sz="800" dirty="0" err="1"/>
                  <a:t>esseillon</a:t>
                </a:r>
                <a:endParaRPr lang="fr-FR" sz="800" dirty="0"/>
              </a:p>
            </p:txBody>
          </p:sp>
          <p:cxnSp>
            <p:nvCxnSpPr>
              <p:cNvPr id="132" name="Connecteur droit avec flèche 131"/>
              <p:cNvCxnSpPr/>
              <p:nvPr/>
            </p:nvCxnSpPr>
            <p:spPr>
              <a:xfrm>
                <a:off x="5752549" y="5364215"/>
                <a:ext cx="37638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avec flèche 133"/>
              <p:cNvCxnSpPr/>
              <p:nvPr/>
            </p:nvCxnSpPr>
            <p:spPr>
              <a:xfrm>
                <a:off x="6136599" y="5362329"/>
                <a:ext cx="249731" cy="188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avec flèche 134"/>
              <p:cNvCxnSpPr/>
              <p:nvPr/>
            </p:nvCxnSpPr>
            <p:spPr>
              <a:xfrm>
                <a:off x="7023091" y="4780073"/>
                <a:ext cx="63345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avec flèche 135"/>
              <p:cNvCxnSpPr/>
              <p:nvPr/>
            </p:nvCxnSpPr>
            <p:spPr>
              <a:xfrm>
                <a:off x="7649370" y="4780073"/>
                <a:ext cx="80430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ZoneTexte 106"/>
              <p:cNvSpPr txBox="1"/>
              <p:nvPr/>
            </p:nvSpPr>
            <p:spPr>
              <a:xfrm>
                <a:off x="2002940" y="4653716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9</a:t>
                </a:r>
              </a:p>
            </p:txBody>
          </p:sp>
          <p:sp>
            <p:nvSpPr>
              <p:cNvPr id="140" name="ZoneTexte 106"/>
              <p:cNvSpPr txBox="1"/>
              <p:nvPr/>
            </p:nvSpPr>
            <p:spPr>
              <a:xfrm>
                <a:off x="2730299" y="4653716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18</a:t>
                </a:r>
              </a:p>
            </p:txBody>
          </p:sp>
          <p:sp>
            <p:nvSpPr>
              <p:cNvPr id="141" name="ZoneTexte 106"/>
              <p:cNvSpPr txBox="1"/>
              <p:nvPr/>
            </p:nvSpPr>
            <p:spPr>
              <a:xfrm>
                <a:off x="7842575" y="4554125"/>
                <a:ext cx="4107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15,5</a:t>
                </a:r>
              </a:p>
            </p:txBody>
          </p:sp>
          <p:sp>
            <p:nvSpPr>
              <p:cNvPr id="142" name="ZoneTexte 106"/>
              <p:cNvSpPr txBox="1"/>
              <p:nvPr/>
            </p:nvSpPr>
            <p:spPr>
              <a:xfrm>
                <a:off x="4269452" y="5139951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17</a:t>
                </a:r>
              </a:p>
            </p:txBody>
          </p:sp>
        </p:grpSp>
        <p:sp>
          <p:nvSpPr>
            <p:cNvPr id="96" name="ZoneTexte 95"/>
            <p:cNvSpPr txBox="1"/>
            <p:nvPr/>
          </p:nvSpPr>
          <p:spPr>
            <a:xfrm rot="16200000">
              <a:off x="-332447" y="5042812"/>
              <a:ext cx="100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  <p:sp>
          <p:nvSpPr>
            <p:cNvPr id="98" name="ZoneTexte 97"/>
            <p:cNvSpPr txBox="1"/>
            <p:nvPr/>
          </p:nvSpPr>
          <p:spPr>
            <a:xfrm rot="16200000">
              <a:off x="-332446" y="5042813"/>
              <a:ext cx="100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</p:grp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69" y="6129036"/>
            <a:ext cx="235448" cy="24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ZoneTexte 100"/>
          <p:cNvSpPr txBox="1"/>
          <p:nvPr/>
        </p:nvSpPr>
        <p:spPr>
          <a:xfrm>
            <a:off x="8184247" y="5750747"/>
            <a:ext cx="538852" cy="2154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UCPA</a:t>
            </a:r>
          </a:p>
        </p:txBody>
      </p:sp>
    </p:spTree>
    <p:extLst>
      <p:ext uri="{BB962C8B-B14F-4D97-AF65-F5344CB8AC3E}">
        <p14:creationId xmlns:p14="http://schemas.microsoft.com/office/powerpoint/2010/main" val="400780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602116"/>
              </p:ext>
            </p:extLst>
          </p:nvPr>
        </p:nvGraphicFramePr>
        <p:xfrm>
          <a:off x="683633" y="896379"/>
          <a:ext cx="36183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97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 </a:t>
                      </a:r>
                      <a:r>
                        <a:rPr lang="fr-FR" sz="800" dirty="0" err="1"/>
                        <a:t>d’isère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1837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Bourg Saint-Maurice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1150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Les </a:t>
                      </a:r>
                      <a:r>
                        <a:rPr lang="fr-FR" sz="800" dirty="0" err="1"/>
                        <a:t>Chapieux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1646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 err="1"/>
                        <a:t>Cormet</a:t>
                      </a:r>
                      <a:r>
                        <a:rPr lang="fr-FR" sz="800" dirty="0"/>
                        <a:t> de </a:t>
                      </a:r>
                      <a:r>
                        <a:rPr lang="fr-FR" sz="800" dirty="0" err="1"/>
                        <a:t>Roselend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Lac de </a:t>
                      </a:r>
                      <a:r>
                        <a:rPr lang="fr-FR" sz="800" dirty="0" err="1"/>
                        <a:t>Roselend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Beaufort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950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des</a:t>
                      </a:r>
                      <a:r>
                        <a:rPr lang="fr-FR" sz="800" baseline="0" dirty="0"/>
                        <a:t> Saisies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2230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Flumet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2270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280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La </a:t>
                      </a:r>
                      <a:r>
                        <a:rPr lang="fr-FR" sz="800" dirty="0" err="1"/>
                        <a:t>Giettaz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2550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683633" y="300856"/>
            <a:ext cx="8112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11 : VAL D’ISERE – LA GIETTAZ     Jeudi 29 juin</a:t>
            </a:r>
          </a:p>
        </p:txBody>
      </p:sp>
      <p:sp>
        <p:nvSpPr>
          <p:cNvPr id="63" name="Organigramme : Processus 62"/>
          <p:cNvSpPr/>
          <p:nvPr/>
        </p:nvSpPr>
        <p:spPr>
          <a:xfrm>
            <a:off x="4607516" y="926837"/>
            <a:ext cx="4188444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110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D+ 2460 m / D- : 3126 m </a:t>
            </a:r>
          </a:p>
        </p:txBody>
      </p:sp>
      <p:sp>
        <p:nvSpPr>
          <p:cNvPr id="88" name="Organigramme : Processus 87"/>
          <p:cNvSpPr/>
          <p:nvPr/>
        </p:nvSpPr>
        <p:spPr>
          <a:xfrm>
            <a:off x="4607516" y="1763815"/>
            <a:ext cx="4188444" cy="195192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Prévoir feux de signalisation avant-arrière pour le passage des tunnels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Attention ,chantiers fréquents sur la descente de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 l’entrée de Bourg Saint-Maurice, la route principale a arrive sur un rond point devant la gare d’où démarre le  </a:t>
            </a:r>
            <a:r>
              <a:rPr lang="fr-FR" sz="900" dirty="0" err="1">
                <a:solidFill>
                  <a:sysClr val="windowText" lastClr="000000"/>
                </a:solidFill>
              </a:rPr>
              <a:t>Cormet</a:t>
            </a:r>
            <a:r>
              <a:rPr lang="fr-FR" sz="900" dirty="0">
                <a:solidFill>
                  <a:sysClr val="windowText" lastClr="000000"/>
                </a:solidFill>
              </a:rPr>
              <a:t> de </a:t>
            </a:r>
            <a:r>
              <a:rPr lang="fr-FR" sz="900" dirty="0" err="1">
                <a:solidFill>
                  <a:sysClr val="windowText" lastClr="000000"/>
                </a:solidFill>
              </a:rPr>
              <a:t>Roselend</a:t>
            </a:r>
            <a:r>
              <a:rPr lang="fr-FR" sz="900" dirty="0">
                <a:solidFill>
                  <a:sysClr val="windowText" lastClr="000000"/>
                </a:solidFill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Depuis Beaufort, suivre col des Saisies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Variante par </a:t>
            </a:r>
            <a:r>
              <a:rPr lang="fr-FR" sz="900" dirty="0" err="1">
                <a:solidFill>
                  <a:sysClr val="windowText" lastClr="000000"/>
                </a:solidFill>
              </a:rPr>
              <a:t>Hauteluce</a:t>
            </a:r>
            <a:r>
              <a:rPr lang="fr-FR" sz="900" dirty="0">
                <a:solidFill>
                  <a:sysClr val="windowText" lastClr="000000"/>
                </a:solidFill>
              </a:rPr>
              <a:t> possible – voir avec Staff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Descendre à Flumet. Sur la fin de la descente, prendre direct sur Flumet (ne pas prendre la </a:t>
            </a:r>
            <a:r>
              <a:rPr lang="fr-FR" sz="900" dirty="0" err="1">
                <a:solidFill>
                  <a:sysClr val="windowText" lastClr="000000"/>
                </a:solidFill>
              </a:rPr>
              <a:t>deviation</a:t>
            </a:r>
            <a:r>
              <a:rPr lang="fr-FR" sz="900" dirty="0">
                <a:solidFill>
                  <a:sysClr val="windowText" lastClr="000000"/>
                </a:solidFill>
              </a:rPr>
              <a:t> poids lourd)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 </a:t>
            </a:r>
            <a:r>
              <a:rPr lang="fr-FR" sz="900" dirty="0" err="1">
                <a:solidFill>
                  <a:sysClr val="windowText" lastClr="000000"/>
                </a:solidFill>
              </a:rPr>
              <a:t>flumet</a:t>
            </a:r>
            <a:r>
              <a:rPr lang="fr-FR" sz="900" dirty="0">
                <a:solidFill>
                  <a:sysClr val="windowText" lastClr="000000"/>
                </a:solidFill>
              </a:rPr>
              <a:t>, direction La </a:t>
            </a:r>
            <a:r>
              <a:rPr lang="fr-FR" sz="900" dirty="0" err="1">
                <a:solidFill>
                  <a:sysClr val="windowText" lastClr="000000"/>
                </a:solidFill>
              </a:rPr>
              <a:t>Giettaz</a:t>
            </a:r>
            <a:r>
              <a:rPr lang="fr-FR" sz="900" dirty="0">
                <a:solidFill>
                  <a:sysClr val="windowText" lastClr="000000"/>
                </a:solidFill>
              </a:rPr>
              <a:t>, col des Aravis.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Le centre Jeanne d’Arc se situe 500m après le centre de la Giettaz, dans une </a:t>
            </a:r>
            <a:r>
              <a:rPr lang="fr-FR" sz="900" dirty="0" err="1">
                <a:solidFill>
                  <a:sysClr val="windowText" lastClr="000000"/>
                </a:solidFill>
              </a:rPr>
              <a:t>epingle</a:t>
            </a:r>
            <a:r>
              <a:rPr lang="fr-FR" sz="900" dirty="0">
                <a:solidFill>
                  <a:sysClr val="windowText" lastClr="000000"/>
                </a:solidFill>
              </a:rPr>
              <a:t> à cheveux tournant à gauche (Bâtiment imposant en L)</a:t>
            </a:r>
          </a:p>
        </p:txBody>
      </p:sp>
      <p:sp>
        <p:nvSpPr>
          <p:cNvPr id="13" name="AutoShape 2" descr="data:image/jpeg;base64,/9j/4AAQSkZJRgABAQAAAQABAAD/2wCEAAkGBg8NDhAODQ8QDg8NDxYQDQ4MFA8NDQ4PFBAVFBUQFBIXGyYgFyUjGhIUHy8gIywpLCwsFR4xNTAqNSYrLDUBCQoKDgwOGg8PGTUkHyQ1NS01NTU1NSopKS8qNTQpLCoqLCksNSopNSopKTYpLCksNikpKSkpKSkpKSkpLCksKf/AABEIAOEA4QMBIgACEQEDEQH/xAAcAAEBAAMBAQEBAAAAAAAAAAAABwEFBggEAgP/xABOEAABAwECBQsSBgEDAwUAAAABAAIDBAURBgcSITETFjZBUVJxkrGy0RcyMzRUVWFyc3R1gZGTo7PD0ggUIjVCoWIkQ8EVI/BEU2OCwv/EABoBAQEBAQEBAQAAAAAAAAAAAAAGBAMFAgH/xAAlEQEAAQIGAgMAAwAAAAAAAAAAAQIDBBMUM1JxMlERIZESMUH/2gAMAwEAAhEDEQA/ALiuCwvxwUVnTGkgZJaFYDk/l6XOGu3jn3HP4AHEbdyY4ML5bOoWQUhP5y0ZPy9Pk9e0Zst7fD+prRuF4O0vtxd4u6exadv6WyVkrb6qpIveXHOY2E5w0H23XlBzDMYWErxlMweLWnQJDI144QSD/Szr8wo7wN4zvuVVuWUEp1+YUd4G8Z33Jr8wo7wN4zvuVWRBKdfmFHeBvGd9ya/MKO8DeM77lVkQSnX5hR3gbxnfcmvzCjvA3jO+5VZEEp1+YUd4G8Z33Jr8wo7wN4zvuVWRBKdfmFHeBvGd9ya/MKO8DeM77lVkQSnX5hR3gbxnfcmvzCjvA3jO+5VZEEp1+YUd4G8Z33Jr8wo7wN4zvuVWRBKdfmFHeBvGd9ya/MKO8DeM77lVkQSnX5hR3gbxnfcmvzCjvA3jO+5VZEEp1+YUd4G8Z33Jr8wo7wN4zvuVWRBKdfmFHeBvGd9yHD/Cdud2D4IGkNc8u9QBKqyxcgnGDuOqmmnFJadPLZVUSG5NVfqJdouL3BpZed8LvCqOCtDhjgXS2xTOgqmDKAOoztA1aB++adzdboK5DE9b9Qx9VYVe7KqbKddC7OS+nysm686QCW3HevaNpBTkREEoxhMEmFFgMdna0l4H+QkLgfaxvsVWClWHmyuwvFdznqrIIvhVhVWmuqGtqZY2RzOjYyJ7o2hrHFozDgvv8K1Ouau7sqfeydKYTdv1fnMnzCtaqi3bo/hH0lblyv8AnP3P9tlrmru7Kn3snSmuau7sqfeydK1qL7y6PUPjMr9y2Wuau7sqfeydKa5q7uyp97J0rWomXR6Myv3LZa5q7uyp97J0prmru7Kn3snStaiZdHqDMr9y2Wuau7sqfeydKa5q7uyp97J0rWomXR6gzK/ctlrmru7Kn3snSmuau7rqfeydK1qJl0+jMr5S2Wuau7sqfeydKa5q7uup97J0rWomXR6Myv3LZa5q7uyp97J0prmru7Kn3snStaiZdHqDMr5S2Wuau7sqfeydKa5q7uup97J0rWomXR6Myv3LZa5q7uup97J0prmru7Kn3snStaiZdHqDMr9y2Wuau7sqfeydKa5q7uyp97J0rWomXR6gzK+Utlrmru66n3snSv7UeF1fHIx4qpnZLgcmR7nscL9BacxWnWWdc3hHKk26J/yDNrj7/lL0cNClIYGYcnJzatZ98n+REV3/AOG+xVZugcClUuzlno76blKK1VbkWUQSnDzZXYXiu5z1VlKcPNldheK7nPVWQQHCbt+r85l+YVrVssJu36vzmT5hWtVXb8YSVzznt1eBeBbLTZM98z4tSeGgMa1wN7b7866TqQQ91S8RnSmKDsNV5VnMKoK8bE4m7Rdmmmr6e1hcLartU1VU/afdSCHuuXiMTqQQ91y8RioKLPrL3Jp0djin3Ugi7rl4jOlOpBD3XLxGKgomsvcjR2OKfdSCHuuXiM6U6kEPdcvEZ0qgomsvcjR2OKfdSCLuuXiM6U6kEPdcvEYqCiay9yNHY4p91IIe65eIxOpBD3VLxGdKoKJrL3I0djin3Ugh7ql4jE6kEPdcvEYqCsXprL3I0djin/Ugh7rl4jE6kEPdcvEYu1s62Keq1T8tNHNqEphl1JwdkStuvYbtsXr7E1l7kaOxxT7qQRd1y8RnSnUgh7ql4jOlUFE1l7kaOxxT7qQQ91y8RnStLhbi/js6l/MNnfIdUazJc1rR+q/PeOBVtchjS/bT5ePlK7WMVdquUxNX18uN/C2abdUxT/iPBZZ1zfGHKFhZZ1zeEcoXvJ56OboHApVLs5Z6O+m5VVugcClUuzlno76blIrFVkREEpw82V2F4ruc9VZSnDzZXYXiu5z1VkEBwm7fq/OZPmFa1bLCbt+r85k+YVrVV2/CElc857U/FB2Gq8qzmFUFT7FB2Gq8qzmFUFT2M3qlHg9ikREWVqEREBERAREQERfzqKhkTHSSObGxjS573kNYxoF5cScwAQftzgBecwGknMAoPjXx0arl2fZEl0edtRWxm4ybscJGgbRdt7WbOdXjWxxOtAvobOc6Oi62aYfpfV+AbbWeDS7bzZlKgL9CDrMW2HcliVrZby6mmuZVxDPlR39e0b5t5I9Y216wo6tk8TJonB8crA+N7c7XscL2uHCCvOeAWIyrr8me0MqipTcQwi6rmb4GnsY8Ls/g216EsSxYKCmjpKVuRDC3JY0lzznJJJJN5vJJ9aD7kREBchjS/bT5ePlK69chjS/bT5ePlK0Ybdp7cMTs1dSjyyzrm8I5QsLLOubwjlCpkq9HN0DgUql2cs9HfTcqq3QOBSqXZyz0d9NykViqyIiCU4ebK7C8V3OeqspTh5srsLxXc56qyCA4Tdv1fnMnzCtatlhN2/V+cyfMK1qq7fhCSuec9qfig7DVeVZzCqCp9ig7DVeVZzCqCp7Gb1SjwexSIiLK1CIiAiIgIi19vW9T2dTvqquQRRRjO45yTtMaNLidoBB/e0bRipYXz1EjYoom5Ukjzc1rR/5o215pxoY2JbYeaamLoaBjszOtfUkHNJJ4NsM2tJvOj5MPcYdZhFUthhZI2nD7qWjive97tAe8N6939Da2ye0wD/D+52TUW0S1ultFEf1Hysg63xW5/CNCCZYJYDV1sS6nRxEtabpZ5L2U8XjP/wCBefAvQuAmJ6hsjJmkAq6wZ9XlAyInf/FH/HxjefCNC7ags+KmibDTxshijFzI4mhjGjwAL6EBERAREQFyGNL9tPl4+Urr1yGNL9tPl4+UrRht2ntwxOzV1KPLLOub4w5QsLLOub4w5QqZLPRzdA4FKpdnLPR303Kqt0DgUql2cs9HfTcpFYKsiIglOHmyuwvFdznqrKU4ebK7C8V3OeqsggOE3b9X5zJ8wrWrZYTdv1fnMvzCtaqu34QkrnnPan4oOw1XlWcwqgqfYoOw1XlWcwqgqexm9Uo8HsUiIiytQiIgIi1Fv4QCkaGxxPqqqW/8vSQXarKd84nNGwZr3uzDwkgIPzhXhbS2RTOqax+S0Zo423GWZ+0xjds/0NJuUQNj2zhpUiplH5Oz2EiEyZWoxs0HUm5jM43Z3ZhtXjQqRQYtHVtSLRwgkbWVA7BRMv8A+n0jL78gNPZPCTmO3fpXfMYGgBoAAFwAzAAaAAg5rAzF3QWMy6ljypnC6SqludO/dF/8R/i24cOldPciXoCLn7fw+syzbxV1kUbxpiadVm92y9w9YU1t/wDEhE3KbZ1G6U7UtYdTZfu6my8n2hBalpLdw0s+zh/rKuGE/wDtl2VMeCJt7j7F5nt/GzbFoAtkq3Qxu/2qT/Tsu3CW/qcPASVyL3lxJJJJzknOSd0lB6Rgx90M9dT0dNDM9lROyF1TNkwsZluyQ4Nzki8jTkqnheIIZSxzXtNzmODmncIN4P8AS9q2TWippoKhuieFko4HsDv+UH1rkMaX7afLx8pXXrkMaX7afLx8pWjDbtPbhidmrqUeWWdc3xhyhYWWdc3xhyhUyVejm6BwKVS7OWejvpuVVboHApVLs5Z6O+m5SKxVZERBKcPNldheK7nPVWUpw82V2F4ruc9VZBAcJu36vzmX5hWtWywm7fq/OZfmFa1VdvwhJXPOe1PxQdhqvKs5hVBU+xQdhqvKs5hVBU9jN6pR4PYpFo8KcNKGyIxJXTCPL7HG0F80l2nJYM54dA3VupJA1pc43BoJJ3ABeSvG+F+E0tq101ZMSdUcdSadEUIP6IxuXD+7ztrK1LtF+IqynPDXQ1jGk3aoWREDwkCS9USxLeprQgbUUczJ4nZg5m0dtrmnO059BzrxYu+xL4VSUFrQwhx1CueIJo7zklzs0cl26HEZ9wkIPUq/m2Boc54aA592W4AZTgNAJ27rz7Sv6BfiZri0hrslxFwdcHZJ3bjpQfq9czhBjKsqzrxUVkWWP9mA6vNwFrL8n13L82lgBHWkitrLQqGHTCZxTwHhjgYwH13r5qTE/YcXW2fG7wzOll5zig4HCD8SAzts2jv3Jq113r1Jh5XepTu2MYltWqS19TO5jv8AYowYo7t7kxi93/2JXpujwNs2C7UqCkju0FsEIdxsm9bZkTW5mtDfFACDx3SYEWpP2Kz6x43RBKG+0i5bukxMW7LcRQuYDtzSQR3cIL7/AOl6ruWUHmyl/Dza7+vfSRD/ACke8j1NYVuqP8NUx7PaMbPBDC+X+3ParyiCQUn4bqFt2rVtVIRp1MRRA+0OVTsey2UdNDSxFzo6aJsUZkIc/IY0NbeQBfmAX2IgLkMaX7afLx8pXXrkMaX7afLx8pWjDbtPbhidmrqUeCyzrm+MOULAWWdc3xhyhUyVejm6BwKVS7OWejvpuVVboHApVLs5Z6O+m5SKxVZERBKcPNldheK7nPVWUqw82V2F4ruc9VVBAcJu36vzmX5hWtWywm7fq/OZfmFa1VdvwjpJXPOe1PxQdhqvKs5hVBU+xQdhqvKs5hVBU9jN6pR4PYpfieIPY5jtD2lpu03EXFeLreseWgqpqSdpbJTyFjr814Ghw8BFxHgIXtRchh1ixobbAdOHQ1DBksqYbtUyd48HM8cOcbRGdZWp5LXZYpMH5K62aQNbeymkFTO7S1jIjlC/hcGtHCqBD+Gj9Yy7SvjvzhlPkvI3LzIQPYqnghgVR2NAYKNhGXcZpZDlTTOF9xe7wXm4C4C87pQb0L8zSZDS7Jc7JF+SwXuPgA21+1i8ezT4EHO1GMKzYZNSqan8q86G1sdRSX8BlYAfUV9lJhdZ0/Ya6kk8SaEn2XrY1VJHMwxzRsljd1zJWtkYeFpzFcHhBiNsesvdHE+ikP8AOkdks9cTr2+y5B38crXAOaQ4HQWnKB9YX7Xnq2MQdqUZL7Nqm1DRnDQ51JUeAXX5J4wXJ19sYRWU/JqJ7SpiMw1d8xjN2b9LnEtcM21eg9YovKlJjot2L/1pkG5NFBJ/Zbet3SfiJtZlwkio5t0ujkY4+tr7v6QekEUIpfxLSDs1nMdumKZzP6cwrdUf4kKB3Z6Srj8nqMw/tzUFdRTykx8WJJdlTTQk7UsMmb1sygu6s60I6qGOogdlxTMEkT7nNymOF4dcQDoQfSuQxpftp8vHyldeuQxpftp8vHylaMNu09uGJ2aupR5ZZ1zeEcoWFlnXN8YcoVMlXo5ugcClUuzlno76blVW6BwKVS7OWejvpuUisVWREQSnDzZXYXiu5z1VlKcPNldheK7nPVWQQHCft+r85l+YVrVssJu36vzmX5hWtVXb8ISVzzntT8UHYaryrOYVQVPsUHYaryrOYVQVPYzeqUeD2KRERZWoREQFprdsWWX/AL9DN+WrGD9D3DLgmA/2aiP+Tc+kfqbfeDpB3KIOMsDGPFLUGz7Sj/6daLDk6hMf+zUbj4JTmcDtA59y9dleuZw7wBpbbp9SnGRMwE09SwAyRO3P8mnbbyHOpTZuMS1sF6n/AKdbTHVdO3sUl98upX3B8Mp7I3/F2caL2oL6v5zQMkaWva17XaWvAc08IK1uDmFNHakInopmzN/m0ZpI3b17DnaeH1XrbIOFt7EvY1be78v+Vkd/OiOoj3dxZ/Sm1v8A4c6yK91BUxVLdIjnH5eW7cBztPrLV6DRB40tzA+0LOJFbSTQAG7Lc0mI8EgvafatOvcL2BwLXAEEXEHOCNwhcdb+KKx6+8vpGwSH/do/9O7ij9J9YKDyixpJAAvJNwA0knQvaVg2f+Vo6an7np44uJG1v/Ck1N+HkU1fTVENWJqaGoZJLDUMLZSxjg7JDm3h15F2huYqzhBlchjS/bT5ePlK69chjS/bT5ePlK0Ybdp7cMTs1dSjyyzrm+MOULAWWdc3xhyhUyVejm6BwKVS7OWejvpuVVboHApVLs5Z6O+m5SKxVZERBKcPNldheK7nPVWUpw82V2F4ruc9VZBAcJu36vzmT5hWtWywm7fq/OZfmFa1VdvwhJXPOe1PxQdhqvKs5hVBU+xQdhqvKs5hVBU9jN6pR4PYpERFlahERAREQFo8L8D6W2KZ1NVsv24pW3CWF93XsPKNB21vEQeT7esG08Fa8OZI+I5zTVcF4iqI784IOY7WUx1/rFxVVwCx809Xk09qhtJPmDagZqWU/wCV/Yjw3t8I0Kk4Q4PU1pUz6WsjEsUnqcx209jv4kbq8vYxMW9TYc/6r5aSVx/L1IGY7epvH8XAeo6Rt3B6xY8OALSCCLwRnBB2wV+l5RwFxr19jERtd+ZpL/1UsxNzRt6k/TGfaPAvRGBuMKgtmO+lkyZWi+SmlubPHunJ/kP8heOBB0yIiAiIgLkMaX7afLx8pXXrkMaX7afLx8pWjDbtPbhidmrqUeCyzrm+MOULCyzrm8I5QqZKvRzdA4FKpdnLPR303Kqt0DgUql2cs9HfTcpFYqsiIglOHmyuwvFdznqrKU4ebK7C8V3OeqsggOE3b9X5zJzytatlhN2/V+cyfMK1qq7fjCSuec9qfig7DVeVZzCqCp9ig7DVeVZzCqCp7Gb1SjwexSIiLK1CIiAiIgIiIC+S1LKhrIX09VG2aGUZMkbxe0j/AIIOcEZwvrRB5bxnYqprFkM0OVNQSO/RLpfCTojlu0eB2g+A5lw1JVyQSNlhe+KSM5TJIyWPY7dDhnC9r1VLHNG6KVjZI5Glr2SAOY5pFxBB0rzljUxPvssurKAOloSb3szukpPA7bc3cdtaDukN9gFj/LcmntoZQ61tbEP1Dy0Y0+M32HSrdQ10VREyaCRksUgvZJEQ9jhugheQcCsEZrYrY6SAEAnKnluvbDCCMp55ANskBeuLGsmGhp4qWmYGRQMDI2jcG2Ttkm8k7ZJKD7UREBchjS/bT5ePlK69chjS/bT5ePlK0Ybdp7cMTs1dSjyyzrm+MOULAWWdc3hHKFTJV6OboHApVLs5Z6O+m5VVugcClUuzlno76blIrFVkREEpw82V2F4ruc9VZSnDzZXYXiu5z1VkEBwm7fq/OZfmFa1bLCbt+r85l+YVrVV2/COklc857U/FB2Gq8qzmFUFSTF/hbTWdHO2oL75Xtc3U25YuDbs66zqpWfuze7PSvExVi5VdqmKZ+Hu4W/bps0xNUOvRch1UrP3ZvdnpTqpWfuze7PSs+mu8ZadTZ5R+uvRch1UrP3ZvdnpTqpWfuze7PSmmu8ZNTZ5R+uvRch1UrP3ZvdnpTqpWfuze7PSmmu8ZNTZ5R+uvRch1UrP3ZvdnpTqpWfuze7PSmmu8ZNTZ5R+uvRch1UrP3ZvdnpTqpWfuze7PSmmu8ZNTZ5R+uvX5ewOBa4BwcLnBwBBB0gjbXJdVKz92b3Z6U6qVn7s3uz0pprvGTU2eUfraYN4HUVlat+ShEP5mTVJLs/Axu40Z7m6BeVu1yHVSs/dm92elOqlZ+7N7s9Kaa7xk1NnlH669FyHVSs/dm92elOqlZ+7N7s9Kaa7xk1NnlH669chjS/bT5ePlKdVKz92b3Z6Vz+HGHFJXUZggMmXqjHfrZki5t9+e9dsPh7tN2mZpn+3DEYi1NqqIqj+k+WWdc3xhyhYWWdc3hHKFQJx6OboHApVLs5Z6O+m5VVugcClUuzlno76blIrFVkREEpw82V2F4ruc9VZSnD45OFNgk5gQ5oJ0Xl7gB7SPaqqEECwm7fq/OZfmFa1bnC6ikitCqD2OGVO97TcbnMc4kOB28xWnyHb0+wqrtz80R0krv1XV8+2LkuWch29PsKZDt6fYV9ubCXLOQ7en2FMh29PsKDCLOQ7en2FMh29PsKDCXLOQ7en2FMh29PsKDCLOQ7en2FMh29PsKDCLOQ7en2FMh29PsKDCLOQ7en2FMh29PsKDFyLOQ7en2FMh29PsKDFyLOQ7eu9hTIdvT7CgwizkO3p9hTIdvT7Cgwss65vjDlCZDt672Ff2o6OWaVkccbnvc4BrWg3nOkz8P34+fqHohugcClUuzlno76blVW6FKXOysORdnyLO/Vdtf9snPxh7VIrBV0REE3x1YOzTU1PaVGCaqyJdXbki9xiva5x8OSWNdwBy6nAvDGntmkZU07gHXAVEN974Jbs7HDc3Dthb4i9TK38TzmVDq6wKs2ZUu66IZQpX3m8j9N+SCf43Ob4AgppCZI3ApSwYasGTfQS3fzOpAu9QyeRZ1TDXeWf8PpQVXJG4EyRuBSrVMNd5Z/w+lNUw13ln/D6UFVyRuBMkbgUq1TDXeWf8PpTVMNd5Z/w+lBVckbgTJG4FKtUw13ln/D6U1TDXeWf8PpQVXJG4EyRuBSrVMNd5Z/w+lNUw13ln/D6UFVyRuBMkbgUq1TDXeWf8PpTVMNd5Z/w+lBVckbgTJG4FKtUw13ln/D6U1TDXeWf8PpQVXJG4EyRuBSrVMNd5Z/w+lNUw13ln/D6UFVyRuBMkbgUq1TDXeWf8PpTVMNd5Z/w+lBVckbgTJG4FKtUw13ln/D6U1TDXeWf8PpQVXJG4EyRuBSrVMNd5Z/w+lNUw13ln/D6UFVyRuBMkKVaphrvLP+H0o52GrhddZ7b/AOQ1IkeHSeRBRbft+ns6mkqquQRxRDOT1znbTGj+RO0FOsUVBNX1ldhFVMLDXExUbHZ7oAReQdwCNjAdvJcln4oqyvnZVYS15rDGb2UkBLacX57ibmgDdDGi+7SqlT07ImNjja1jGNDWMYA1rGgXBoA0ABB/RERAQoiDCy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7" descr="data:image/jpeg;base64,/9j/4AAQSkZJRgABAQAAAQABAAD/2wCEAAkGBhQSEBMUEBMUFBUWFR4ZFhQRFhYXGxoYFhQaGRkWFhUXHSYgFxkvGhoYHzssJCcpMDgsFh4yNTAqQTIrLCkBCQoKDgwOGQ8PGikkHiUsLDUzKi4wMCw1KTUsNCwtNTU1LCw1LCwvNTUqNDQuLCwsLCwvKTIxLSwuLCksNTEpLP/AABEIALAAyAMBIgACEQEDEQH/xAAcAAEBAAIDAQEAAAAAAAAAAAAABwYIAgQFAwH/xABFEAABAwICBQgHBAkDBQEAAAABAAIDBBEGIQUSMUFhBxMXIlFxgdEUMkJUkZKhI1JTlAgzQ2KCpLHB4WPC8CRyk9LiFf/EABsBAQEAAwEBAQAAAAAAAAAAAAAFBAYHAwIB/8QANBEAAQICBQgLAQADAAAAAAAAAAECAwQREyExQQUSFFFxkaHRBhUiMlJTYYHB4fCxQkPx/9oADAMBAAIRAxEAPwC4oiIAiIgCIiAIiIAiIgC69VVNYxz5HBrGAlzjlkNpv2L7PPZtKmfKtiG5bSRnIWdN37WM/wBx8PHyjRUhsVymdk+TdOR2wkuxXUn7iej0tU3OW5mXUvbnLN7dupe9t/bwWa0tU17GvjcHMeAWuGeR2G/YtdVROSnENi6kkORu+Hv2vZ/u+Phgy825z81+JseVchwoUCtl0Wlt6X0pr9v4U5FxYe3aFyVM04IiIAiIgCIiAIiIAiIgCIiAIiIAiIgCIiAIi4uzy+PcgPM0/pttLTyTuzsLMb95x9UDvKgs9Q6RznyOLnuJc5x3k7Sss5ScR+kVPNMP2cBIyOTnn1jxt6vzLELdgudwG89g4qJNxqx+alyHRchSGjQM93edbsTBPlfoXX0gqHRva+M6r2kOa4biNhVS6Oh/+XzNh6R+t1v9S3q3+7bqqU27RY7wdx7DxXjFguhUU4mfJz0Gcz0Z/itG312KX3D+m21VPHOzK4s9vY4esD3Feqo5ybYj9HqeaebRzkDM5NkHqnhf1flVhbll8O5WZeLWspxOf5VkdDmFYndW1Nn1cckRFkEsIiIAiIgCIiAIiIAiIgCIiAIiIAiIgPwlYzjrEnodKdU/bS3bGOz7zu4A/EhZHI8C5JsG5knh/wAuoXi7ERrKp0g/VjqxD9wbzxJz+CxZqNVssvUt5FkNLj0uTsttX11J+wPEAss35L8O89Oah4uyE9W++U/+oz73BYfRUT5pGRRC73u1Wjid54AZ+Cv2hNEspoI4Y9jBa/ad7jxJuVPk4Oe7OW5DaMvT+jwKpq9p/BMd9287ykfKhh3mZxUMFmTHrW3S/wD0M+9pVcXR03ollTBJDJseLX7DucOINiqceFWsVMTTsmTqycwkT/G5dn1ea9EXVswLiT0ylGsftorNkHb913cQPiCo1W0T4ZHxSiz2O1XDiN44EZ+K9TCOIjR1TZD+rPVlH7h3jiDn8VJlotU+27E3rK0kk7Ldi1yWt9f+p8F3BX6vnG8GxBuHC4I4/wDLr6K6czCIiAIiIAiIgCIiAIiIAiIgCIiAL8c6y/V1NIV7YY3yyGzI2knw/vuX4q0Wn61quVGpephvKhiLmoRTRnryi7yNzL5jvccu4FSpdvS2lH1M75pPWeb23NG5o4ALsYc0E6sqWQtuAc3uHssG09+4cSoMZ6xolnsdPkZZmT5Wh2CUuX9quQzrkpw5ZrquQZuGrECNjb9Z/ibAcBxVFXzp4GsY1jBZrQAANwGxfRWoUNIbEahzuem3Tcd0V2NyakwCIi9TDJ1yrYcu1tXGM2jVlAG1t+q/wNweB4KZLY6oga9jmPF2uBBB3g7VA8RaDdR1L4XXIGbHH2mHYe/ceIUidg5q56Ym99HZ+thrLvW1t3qn1/NhQ+S/EXOwmmkPXiF2E72XyHe05dxHFZ4111rzonSj6adk0frMN7bnDe08CFfNH17Zo2Sxm7JGgjx/vuWVJxs9mat6EfL8hURq5idl3Bcd9+87aIizTXAiIgCIiAIiIAiIgCIiAIiIDi87hvUv5VMRaz20kZ6rLOltvd7LfAZ+IWc4m082kpnzOsXerG0+04+qP79wUIkkLnFzjdziXOJ3uJuSfFT52NmpmJibV0dkKx6zL0sbdt+v6cSVY+TfDXo1Pzkg+1mAJ/dYPVb9bnieAWAYCw2Kuq64vFFZ0gOx176rD3kE9wKty85GD/sX2MrpHP0IkqxfV3wnzuCIiqGlhERAFiHKRhr0mn52MfawgkfvMPrN+lxxHErL0Xw9iParVMiWmHy0VsVl6GtoKoHJXiLVe6kkPVfd0V9zvab4jPwK8PHuGxSVXUFopbujA2NtbWYO4kHuIWOxyFrg5ps5pDmkbnA3BHioTVdAibDpUWHCylKUJc5KUXUv0ti+5scw7juXJeNhnTzaumZM2wd6sjR7Lh6w/v3Feyr7XI5KUOYxYboT1Y9KFSwIiL9PMIiIAiIgCIiAIiIAuLs8viv0myxTlAxJ6LTarD9tNdrbeyLdZ/gCB3kL4e9GNVynvLwHzEVsJl6mBcoeI/SqrVYbxQ3a22wuv13fQDwPasXDSSA0EkmwAFyScgABtN1+ALO+SzDnOTOqZB1Iso773na4dwy7zwUJEdHibTpj3QsmyllzUs9V+1M9wjh4UdK2PLXPWkd2vO3wGzwXtL8JWHae5XNG0jwySoD3XsRCDJq8XFuQ/qrzWo1KEOYRYror1iPWlVUzJF5WgsVUtY3WpZ45e0NcNYd7do2r1V9HmEREAREQHi4uw+KyldHlrjrRu7HjZ4HZ4qEFpBIcCCDYg5EEZEEHYbrZFSjlTw5zczamMdSXKS2542E94+o4qdOwaUz0wNs6Oz+Y9ZZ62Lam3V7/AK883k8xJ6LVarzaKazXX2B1+o76kHvHYrO3LL4LW8hWbk/xJ6VS6rz9tDZrr+0LdV/iAR3gr5kY3+tfY9ukchdNMT0d8L8bjLEX403X6qZpoREQBERAEREARFxe7/CA4SygAucbNaLkngPJQjFGnzWVLpTcN9WNp3MBy8TtPes65U8Rc3G2kjOcgvKb5hl8m/xG/g09uUvUmdjUrmJgb10dkKuGsy9LXXbPv+bTsaO0e+eVkUQu95sOHa48AM/BZtyrYrGiNHQ0dGdWaRuq1zTYsY31pMvaJyHeTuX2wJRx0NJNpKrOq3U6mWYjG0jtLjYAcB25fSrotD6YcaqPUqaiNms2Mve1ztQEtY+EkXaSNlu1ZEnBzG5y3qSukE/XRqhi9lvFfq7eQ/TWNdJVcDRVTzup72JDdVrs/aLQ0PPAncrNybaT0CGBtJqMlIsfTABKbjMFzuqf4TbNQmXGFY6YyuqJC88erb7vN+pqfu2twXPG2i209fNEwaoGq7VtbVMkTZCwDcAXFvcFnGtGw+POT/R3o01U6HmXwsdIJaU824OaLtI1cibgbl1aTR+nKGJhZNFpFuqC6Kcc3KDqjqNkudfO+bjcrX/RmMKqBgiZM8whzXcy8l0ZMbw8DUOwXGdrX3qxYb/SOjcQ2vpzH/qwHXb3ujOYHcXdyAzbCHKXHWzuppYJqSqa3WdBONwOZY+w1hmNoF9yzJQrlQxTCKnR+ltHTRSmNxjka1wDtms1j27RdhkGYyyVuoa1k0TJYzdj2hzT2hwuEB90REAXU0toxlRDJDIOq9tjw7COIOa7aL8VKUoU+muVjkc2xUNddI6PfBK+KUWew2PHscOBGfiu9hfT5o6lsouW+rI0b2E5+I2juWd8quGy9jaqMZxi0otmWbnfwm/g49mcuUGKxYESz2OnycxDyjK0uS9KHJ6480NjYpQQHNN2uFwRxHkvqp7yWYi5yN1JIc4xeI3zLL5t/hNvBw7M6Aw/5VuFESI1HIc6nZV0pGdCdhxTA5IiL0MMIiIAiIgC6OlNJsghkmkPVY0nv4DiTku487u1SrlSxFzkraWM9SLOS2wvtk3wH1PBeMeLVMVxRybJLOTCQ8L12frDDNI6QfPK+WU3e83PDsaOAGXgu9hfQBrKlsQuG+tI4bmA5+J2eK8klUVlS3QeiJKmUD0iYDVa619cg83H3AXcfFR5eEsWJbdib5lScSRluxYq2NT9qT4MK5fcYh0kej6c2jhs6UN2F9uozLc0Z27XDsUgY8gggkEG4IyII3grlUTue9z3kuc5xc5zsyXONySd5uqpyK6BoHkz1f2s0etI2PMsijiA+1lGzWLjkDfYCB2XjmV5hmgMUPoaoyT0sU8jXXcKth1w7brXOYdc3uQSrJo7lZ0TpRgj0lCyF1tlSA9nb1ZgMvENWGYW0PBpCefSmmNbmp6oQwRAuvJLI6zWgixcxrbNy26rr7CurJyQ8/pStp6aZsMEMjWRvmu7WkkZrthbb1iAHXzuA0E7UBmmm/0fqOoaJNG1BiB2Annoz3OvrNPi7uUzxLyRaRorudCZYx+0p7vAHa5oGsMuFuK8jDmk66lbLU0UksTGFrZXsPVu+4YHtOTt+0FUvDn6R8jbNr6cSDfJTnVd/wCN2Tt3tD+yAi6sPJvj/SVHTRsfQzVNIB1C1rhIGE3Lo8jzjQD2Wy2hUA1GhtMMMkbKeeZo1mseNSQuabhrmmznAuFiMwR2ha1VulJpJ3TSyPMxdrF5NnBw2Wt6trAC1rWAFkBt5hfGdLpCPXpJQ/7zDk9v/cw5j+i9tarYsjm9L0fLAXR1lTTxPdzfUcZpCWB9xaxdl9VtJTRlrGtc7XcGgFxy1iBYusO05oD6oiIDjLEHNLXC4IsQd4O0KC4o0AaOpdEblvrRuO9hOXiNh7lfFivKHhr0qm1mD7WG7mW9oW6zPG1+8BYk1BrGUpehdyJP6LHzXL2XWL6LgpH9HaQfBKyWI2ew3HHtaeBGXir5ovSbJ4Y5oz1XtB7uB4g5LXsFZ3yW4i5uV1LIepLnHfc+2bfEfUcVgycbMdmrcpsmX5Cvg1zU7TOKY7r95V0XFh3di5Kyc+CIiAISi4uzNvigPFxXiAUdK+U+u7qxtO9x2eAzKhRcSSXEkk3JOZJOZJJ2m6yPHuJPS6rqG8UV2xkbHXtrPHeQB3ALHY4y5wa0Xc4hrQN7ibADxUOai1j6EuQ6TkWR0SXpf3nWr6ak5mT8neG/SqrWeLxQ2c6+xzr9Rv0v4DtWB8smOBpCu1YiHQU92ROabhxNtd4PYSABwaDvVL5QNNt0JohlLCf+pqARrDiBzsp+IaP8Fa7KpLwqplGJpmVp7TJhXJ3UsTn7hULRjfQdATSfttJyczG3eIIr67gLXzc7Vy7WFT1ZbNjvnqjRrpomshoTGBHHc3ayRrnmx3kNWQSSoR6NjZpGipSR6PoelM856pBmcA7MZda4Dh/ldLDWnWT00EsUsbq2SWqc2lGTjVVL9Vs7zfqsjg1s/unwXlcp2OKQMqItGP5x9c8Pq57nJjGgMhZkMtt+zMZ3y/MF4cbStbFK7VnqoDNUuGTqegYNZzGnaJJcgc8m7M9oGH400vFaKhona1LTX64v9vO7KSc9oy1W9jdm1Yqs45VaaBk1LzFOyle+lZJLDH6rXPJLRfedW1ysHQBe1oTEnMT87LBDVZ3IqW61z2622987m68VEBsfhnl1oKrVZWR+iyAjV5yz47jYWyWGqct4G3IlU6krWSsD4nte07HMIcPiFpEvR0LiGopJOcpZpIXbyx1gbbA5uxw4EFAbpIoDhz9I2Zmq2vp2yt3yQnUeB26h6rj4tVaw1yh0NcB6PUNLz+zf1H92q7b4IDJEREBFuUTDfotVrMFoprubbY11+u3638SsXDiCC0kEG4IyIIzBBGw3V7xRoFtZTPiNg7axx9l49U/27iVBZIy1xa4Wc0lrgdzgbEHxUSbg1b6UuU6PkSf0qXzXd5ti+qYL8KXTCmIBWUrJR67erI0bnDb4HIr3AVEcBYk9EquubRS2bITsba+q89xJHcSrW3I2+CpS0atZbeafleQ0OYVG91bU5e3I5oiLJJB+OdZYfyjYk9GpuaYftp7gEeyz2nfWw7+BWV1E7Wtc95AawEkngMz8FBcRaddWVD5nXAOTGn2WDYO/eeJWHNxqtlCXqX8hSGkx896dltu1cE+VPNAWecmehmjnK6ezY4gdQu2XAOu/uAy8SsIpoA97WF7WBxsXv2NG9x4AKsaRn0XNRCjdVsbDqhpEcoaSG7iRuJ29qwZRjVdnOW42bLsxFZAqoTVVXX0Iq0J93bzXPHuL36SrZKhwLWerEw+zGNgNt+88SsdWwPRvh73j+YKdG+HveP5gqvWM1oaHokx5btymvyLYHo3w97x/MFOjfD3vH8wUrGa0GiTHlu3Ka/tdY3/rn9DtWU4dx/JBVVFRUxtrDURlkzZjbW1rbSAcsrWta2SrPRxh78cfmD5p0c4e/HH5g+aVjNaDRJjy3blIXp3TUlXUy1E5BkldrOsLAbgAOwAAeC6C2D6OcPfjj8wfNOjnD344/MHzSsZrQaJMeW7cpr4i2EHJ1h38YfmHea/ejvDv4rfzDvNKxmtBokx5btymvSLYXo7w7+K38w7zTo7w7+K38w7zSsZrQaJMeW7cpr0i2FHJ3h38Vv5h3muXR7hz8Rv5l/mlYzWg0SY8t25SXYY5YNIUVmiXn4x+zqLvy7GvvrD424KtYW/SBo6izatjqV+y5OvGf4wAW+ItxK63R7hz8Rv5l/mnR7hz8Rv5l/mlYzWg0SY8t25Sp0GkYp2B8EjJGHY6NwcPiFNuVXDmpI2qjHVf1ZbbnbGuPeMvAL6aIwzoSlk5ylqjC/tjq5Be25w1rOHA3CyisxHo+WB0MlXE5rmlpLntvnv714xkZFYraUKGTlmZOO2KkN1GKULan60iZCsPJziT0mm5p5+2gsCT7TPYd9LHu4hSOpgDHuYHteGmwezY4bnDgQu9h3TrqOoZM25Aye0e0w7R37xxClS8WqfbdibtlSSSdl1a3vJa396l+a66L5U87XBr2EFrwCCOIyPwRXjmKpQtCmHcqlW9lAxrchJIGvI7NVzreJA/opIthdJ6MjnidFM3Wjdt/re+43zusIk5IYb9WqkA3BzWE/HK/wAFNmpd8R+c027IuVpaWgVUWxaVWmimmnYTFFTOiCL3t/yM806IIve3/IzzWLocXUWuvpHx8F5EzRUzogi97f8AIzzTogi97f8AIzzTQ4uodfSPj4LyJmipnRBF72/5GeadEEXvb/kZ5pocXUOvpHx8F5EzRUzogi97f8jPNOiCL3t/yM800OLqHX0j4+C8iZoqZ0QRe9v+RnmnRBF72/5GeaaHF1Dr6R8fBeRM0VM6IIve3/IzzTogi97f8jPNNDi6h19I+PgvImaKmdEEXvb/AJGeadEEXvb/AJGeaaHF1Dr6R8fBeRM0VM6IIve3/IzzTogi97f8jPNNDi6h19I+PgvImaKmdEEXvb/kZ5p0QRe9v+RnmmhxdQ6+kfHwXkTNFTOiCL3t/wAjPNOiCL3t/wAjPNNDi6h19I+PgvImaKmdEEXvb/kZ5rlHyQw361VIRvDWsB+OdvgmhxdQ6+kfHwXkd3krq3voHtdmI5S1hPZqtdbwJP8ARFlWjNGRwRNihbqsbsH1vfeb53RWITVYxGqaDOxmx5h8ViUIqn//2Q=="/>
          <p:cNvSpPr>
            <a:spLocks noChangeAspect="1" noChangeArrowheads="1"/>
          </p:cNvSpPr>
          <p:nvPr/>
        </p:nvSpPr>
        <p:spPr bwMode="auto">
          <a:xfrm>
            <a:off x="155575" y="-8001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23" name="AutoShape 8" descr="Icône triangle route travaux chantier à télécharger gratuit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217951" y="3725772"/>
            <a:ext cx="8844784" cy="2674676"/>
            <a:chOff x="217951" y="3725772"/>
            <a:chExt cx="8844784" cy="2674676"/>
          </a:xfrm>
        </p:grpSpPr>
        <p:grpSp>
          <p:nvGrpSpPr>
            <p:cNvPr id="4" name="Groupe 3"/>
            <p:cNvGrpSpPr/>
            <p:nvPr/>
          </p:nvGrpSpPr>
          <p:grpSpPr>
            <a:xfrm>
              <a:off x="217951" y="3725772"/>
              <a:ext cx="8844784" cy="2674676"/>
              <a:chOff x="31251" y="3833482"/>
              <a:chExt cx="8844784" cy="2674676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31251" y="4002777"/>
                <a:ext cx="8844784" cy="2475274"/>
                <a:chOff x="31251" y="4002777"/>
                <a:chExt cx="8844784" cy="2475274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291531" y="4002777"/>
                  <a:ext cx="8584504" cy="24752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9" name="ZoneTexte 103"/>
                <p:cNvSpPr txBox="1"/>
                <p:nvPr/>
              </p:nvSpPr>
              <p:spPr>
                <a:xfrm rot="16200000">
                  <a:off x="-332172" y="5107095"/>
                  <a:ext cx="100384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fr-FR" sz="1200" dirty="0"/>
                    <a:t>ALTITUDE</a:t>
                  </a:r>
                </a:p>
              </p:txBody>
            </p:sp>
          </p:grpSp>
          <p:cxnSp>
            <p:nvCxnSpPr>
              <p:cNvPr id="96" name="Connecteur droit 95"/>
              <p:cNvCxnSpPr/>
              <p:nvPr/>
            </p:nvCxnSpPr>
            <p:spPr>
              <a:xfrm>
                <a:off x="848922" y="4265392"/>
                <a:ext cx="0" cy="1095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3939101" y="4419158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avec flèche 99"/>
              <p:cNvCxnSpPr/>
              <p:nvPr/>
            </p:nvCxnSpPr>
            <p:spPr>
              <a:xfrm>
                <a:off x="851012" y="5090855"/>
                <a:ext cx="2106223" cy="1603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2957235" y="4846810"/>
                <a:ext cx="0" cy="14587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11"/>
              <p:cNvCxnSpPr/>
              <p:nvPr/>
            </p:nvCxnSpPr>
            <p:spPr>
              <a:xfrm>
                <a:off x="3939101" y="5106886"/>
                <a:ext cx="31393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/>
              <p:cNvCxnSpPr/>
              <p:nvPr/>
            </p:nvCxnSpPr>
            <p:spPr>
              <a:xfrm>
                <a:off x="4253038" y="5092033"/>
                <a:ext cx="46153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Multiplier 126"/>
              <p:cNvSpPr/>
              <p:nvPr/>
            </p:nvSpPr>
            <p:spPr>
              <a:xfrm>
                <a:off x="5702012" y="6305595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30" name="Connecteur droit 129"/>
              <p:cNvCxnSpPr/>
              <p:nvPr/>
            </p:nvCxnSpPr>
            <p:spPr>
              <a:xfrm>
                <a:off x="4294890" y="4556194"/>
                <a:ext cx="0" cy="67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ZoneTexte 106"/>
              <p:cNvSpPr txBox="1"/>
              <p:nvPr/>
            </p:nvSpPr>
            <p:spPr>
              <a:xfrm>
                <a:off x="5957166" y="5063805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18</a:t>
                </a:r>
              </a:p>
            </p:txBody>
          </p:sp>
          <p:sp>
            <p:nvSpPr>
              <p:cNvPr id="143" name="Larme 142"/>
              <p:cNvSpPr/>
              <p:nvPr/>
            </p:nvSpPr>
            <p:spPr>
              <a:xfrm rot="18909316">
                <a:off x="6656384" y="5723630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Larme 143"/>
              <p:cNvSpPr/>
              <p:nvPr/>
            </p:nvSpPr>
            <p:spPr>
              <a:xfrm rot="18909316">
                <a:off x="5561579" y="6376432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6" name="Multiplier 145"/>
              <p:cNvSpPr/>
              <p:nvPr/>
            </p:nvSpPr>
            <p:spPr>
              <a:xfrm>
                <a:off x="2849223" y="6078896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8" name="ZoneTexte 147"/>
              <p:cNvSpPr txBox="1"/>
              <p:nvPr/>
            </p:nvSpPr>
            <p:spPr>
              <a:xfrm rot="16200000">
                <a:off x="2440175" y="4328870"/>
                <a:ext cx="1035875" cy="215448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Bourg Saint Maurice</a:t>
                </a:r>
              </a:p>
            </p:txBody>
          </p:sp>
          <p:cxnSp>
            <p:nvCxnSpPr>
              <p:cNvPr id="150" name="Connecteur droit avec flèche 149"/>
              <p:cNvCxnSpPr/>
              <p:nvPr/>
            </p:nvCxnSpPr>
            <p:spPr>
              <a:xfrm>
                <a:off x="2957235" y="5106886"/>
                <a:ext cx="973623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avec flèche 150"/>
              <p:cNvCxnSpPr/>
              <p:nvPr/>
            </p:nvCxnSpPr>
            <p:spPr>
              <a:xfrm>
                <a:off x="4691507" y="5323809"/>
                <a:ext cx="940383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ZoneTexte 106"/>
              <p:cNvSpPr txBox="1"/>
              <p:nvPr/>
            </p:nvSpPr>
            <p:spPr>
              <a:xfrm>
                <a:off x="1610192" y="4927754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31</a:t>
                </a:r>
              </a:p>
            </p:txBody>
          </p:sp>
          <p:cxnSp>
            <p:nvCxnSpPr>
              <p:cNvPr id="153" name="Connecteur droit 152"/>
              <p:cNvCxnSpPr/>
              <p:nvPr/>
            </p:nvCxnSpPr>
            <p:spPr>
              <a:xfrm>
                <a:off x="5595099" y="4498343"/>
                <a:ext cx="0" cy="1799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ZoneTexte 153"/>
              <p:cNvSpPr txBox="1"/>
              <p:nvPr/>
            </p:nvSpPr>
            <p:spPr>
              <a:xfrm rot="16200000">
                <a:off x="364958" y="4280761"/>
                <a:ext cx="972109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Val </a:t>
                </a:r>
                <a:r>
                  <a:rPr lang="fr-FR" sz="800" dirty="0" err="1"/>
                  <a:t>di’isère</a:t>
                </a:r>
                <a:endParaRPr lang="fr-FR" sz="800" dirty="0"/>
              </a:p>
            </p:txBody>
          </p:sp>
          <p:sp>
            <p:nvSpPr>
              <p:cNvPr id="155" name="ZoneTexte 106"/>
              <p:cNvSpPr txBox="1"/>
              <p:nvPr/>
            </p:nvSpPr>
            <p:spPr>
              <a:xfrm>
                <a:off x="3121890" y="4846810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16</a:t>
                </a:r>
              </a:p>
            </p:txBody>
          </p:sp>
          <p:sp>
            <p:nvSpPr>
              <p:cNvPr id="157" name="ZoneTexte 156"/>
              <p:cNvSpPr txBox="1"/>
              <p:nvPr/>
            </p:nvSpPr>
            <p:spPr>
              <a:xfrm rot="16200000">
                <a:off x="3742166" y="4204265"/>
                <a:ext cx="1080120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 err="1"/>
                  <a:t>Cormet</a:t>
                </a:r>
                <a:r>
                  <a:rPr lang="fr-FR" sz="800" b="1" dirty="0"/>
                  <a:t> de </a:t>
                </a:r>
                <a:r>
                  <a:rPr lang="fr-FR" sz="800" b="1" dirty="0" err="1"/>
                  <a:t>Roseland</a:t>
                </a:r>
                <a:endParaRPr lang="fr-FR" sz="800" b="1" dirty="0"/>
              </a:p>
              <a:p>
                <a:r>
                  <a:rPr lang="fr-FR" sz="800" b="1" dirty="0"/>
                  <a:t>1968 m</a:t>
                </a:r>
              </a:p>
            </p:txBody>
          </p:sp>
          <p:cxnSp>
            <p:nvCxnSpPr>
              <p:cNvPr id="162" name="Connecteur droit 161"/>
              <p:cNvCxnSpPr/>
              <p:nvPr/>
            </p:nvCxnSpPr>
            <p:spPr>
              <a:xfrm flipH="1">
                <a:off x="4691507" y="4350342"/>
                <a:ext cx="1" cy="12038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ZoneTexte 162"/>
              <p:cNvSpPr txBox="1"/>
              <p:nvPr/>
            </p:nvSpPr>
            <p:spPr>
              <a:xfrm rot="16200000">
                <a:off x="4246405" y="4325203"/>
                <a:ext cx="936341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Lac de </a:t>
                </a:r>
                <a:r>
                  <a:rPr lang="fr-FR" sz="800" dirty="0" err="1"/>
                  <a:t>Roselend</a:t>
                </a:r>
                <a:endParaRPr lang="fr-FR" sz="800" dirty="0"/>
              </a:p>
            </p:txBody>
          </p:sp>
          <p:sp>
            <p:nvSpPr>
              <p:cNvPr id="164" name="ZoneTexte 163"/>
              <p:cNvSpPr txBox="1"/>
              <p:nvPr/>
            </p:nvSpPr>
            <p:spPr>
              <a:xfrm rot="16200000">
                <a:off x="5147995" y="4350701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Beaufort</a:t>
                </a:r>
              </a:p>
            </p:txBody>
          </p:sp>
          <p:pic>
            <p:nvPicPr>
              <p:cNvPr id="16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3653" y="5638571"/>
                <a:ext cx="301844" cy="3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0" name="ZoneTexte 106"/>
              <p:cNvSpPr txBox="1"/>
              <p:nvPr/>
            </p:nvSpPr>
            <p:spPr>
              <a:xfrm>
                <a:off x="3930858" y="4918347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4</a:t>
                </a:r>
              </a:p>
            </p:txBody>
          </p:sp>
          <p:cxnSp>
            <p:nvCxnSpPr>
              <p:cNvPr id="171" name="Connecteur droit 170"/>
              <p:cNvCxnSpPr/>
              <p:nvPr/>
            </p:nvCxnSpPr>
            <p:spPr>
              <a:xfrm flipH="1">
                <a:off x="6729666" y="4325815"/>
                <a:ext cx="1" cy="12038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ZoneTexte 158"/>
              <p:cNvSpPr txBox="1"/>
              <p:nvPr/>
            </p:nvSpPr>
            <p:spPr>
              <a:xfrm rot="16200000">
                <a:off x="6259530" y="4263648"/>
                <a:ext cx="940274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des saisies 1633m</a:t>
                </a:r>
              </a:p>
            </p:txBody>
          </p:sp>
          <p:sp>
            <p:nvSpPr>
              <p:cNvPr id="175" name="ZoneTexte 174"/>
              <p:cNvSpPr txBox="1"/>
              <p:nvPr/>
            </p:nvSpPr>
            <p:spPr>
              <a:xfrm rot="16200000">
                <a:off x="3509690" y="4292011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Les </a:t>
                </a:r>
                <a:r>
                  <a:rPr lang="fr-FR" sz="800" dirty="0" err="1"/>
                  <a:t>Chapieux</a:t>
                </a:r>
                <a:endParaRPr lang="fr-FR" sz="800" dirty="0"/>
              </a:p>
            </p:txBody>
          </p:sp>
          <p:cxnSp>
            <p:nvCxnSpPr>
              <p:cNvPr id="176" name="Connecteur droit 175"/>
              <p:cNvCxnSpPr/>
              <p:nvPr/>
            </p:nvCxnSpPr>
            <p:spPr>
              <a:xfrm>
                <a:off x="7791362" y="4414549"/>
                <a:ext cx="0" cy="1840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ZoneTexte 172"/>
              <p:cNvSpPr txBox="1"/>
              <p:nvPr/>
            </p:nvSpPr>
            <p:spPr>
              <a:xfrm rot="16200000">
                <a:off x="7342344" y="4363963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Flumet</a:t>
                </a:r>
              </a:p>
            </p:txBody>
          </p:sp>
          <p:cxnSp>
            <p:nvCxnSpPr>
              <p:cNvPr id="177" name="Connecteur droit 176"/>
              <p:cNvCxnSpPr/>
              <p:nvPr/>
            </p:nvCxnSpPr>
            <p:spPr>
              <a:xfrm>
                <a:off x="8304129" y="4607217"/>
                <a:ext cx="0" cy="13835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ZoneTexte 173"/>
              <p:cNvSpPr txBox="1"/>
              <p:nvPr/>
            </p:nvSpPr>
            <p:spPr>
              <a:xfrm rot="16200000">
                <a:off x="7874718" y="4356776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La </a:t>
                </a:r>
                <a:r>
                  <a:rPr lang="fr-FR" sz="800" dirty="0" err="1"/>
                  <a:t>Giettaz</a:t>
                </a:r>
                <a:endParaRPr lang="fr-FR" sz="800" dirty="0"/>
              </a:p>
            </p:txBody>
          </p:sp>
          <p:cxnSp>
            <p:nvCxnSpPr>
              <p:cNvPr id="178" name="Connecteur droit avec flèche 177"/>
              <p:cNvCxnSpPr/>
              <p:nvPr/>
            </p:nvCxnSpPr>
            <p:spPr>
              <a:xfrm>
                <a:off x="5631890" y="5323809"/>
                <a:ext cx="1090676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Connecteur droit avec flèche 178"/>
              <p:cNvCxnSpPr/>
              <p:nvPr/>
            </p:nvCxnSpPr>
            <p:spPr>
              <a:xfrm>
                <a:off x="6714603" y="5323809"/>
                <a:ext cx="1090676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Connecteur droit avec flèche 179"/>
              <p:cNvCxnSpPr/>
              <p:nvPr/>
            </p:nvCxnSpPr>
            <p:spPr>
              <a:xfrm>
                <a:off x="7805279" y="5323829"/>
                <a:ext cx="49885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droit 191"/>
              <p:cNvCxnSpPr/>
              <p:nvPr/>
            </p:nvCxnSpPr>
            <p:spPr>
              <a:xfrm>
                <a:off x="5588358" y="6298031"/>
                <a:ext cx="146462" cy="170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09" name="Triangle isocèle 4108"/>
              <p:cNvSpPr/>
              <p:nvPr/>
            </p:nvSpPr>
            <p:spPr>
              <a:xfrm rot="10952113">
                <a:off x="5597090" y="6311545"/>
                <a:ext cx="150673" cy="93370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2" name="ZoneTexte 106"/>
              <p:cNvSpPr txBox="1"/>
              <p:nvPr/>
            </p:nvSpPr>
            <p:spPr>
              <a:xfrm>
                <a:off x="4290898" y="4908766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6</a:t>
                </a:r>
              </a:p>
            </p:txBody>
          </p:sp>
          <p:sp>
            <p:nvSpPr>
              <p:cNvPr id="203" name="ZoneTexte 106"/>
              <p:cNvSpPr txBox="1"/>
              <p:nvPr/>
            </p:nvSpPr>
            <p:spPr>
              <a:xfrm>
                <a:off x="4941636" y="4956284"/>
                <a:ext cx="4401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14</a:t>
                </a:r>
              </a:p>
              <a:p>
                <a:pPr algn="ctr"/>
                <a:endParaRPr lang="fr-FR" sz="800" dirty="0"/>
              </a:p>
            </p:txBody>
          </p:sp>
          <p:sp>
            <p:nvSpPr>
              <p:cNvPr id="211" name="ZoneTexte 106"/>
              <p:cNvSpPr txBox="1"/>
              <p:nvPr/>
            </p:nvSpPr>
            <p:spPr>
              <a:xfrm>
                <a:off x="7039879" y="5064006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14</a:t>
                </a:r>
              </a:p>
            </p:txBody>
          </p:sp>
          <p:sp>
            <p:nvSpPr>
              <p:cNvPr id="212" name="Triangle isocèle 211"/>
              <p:cNvSpPr/>
              <p:nvPr/>
            </p:nvSpPr>
            <p:spPr>
              <a:xfrm rot="474169">
                <a:off x="8387390" y="5697806"/>
                <a:ext cx="346165" cy="183376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121" name="Picture 4" descr="http://www.xn--icne-wqa.com/images/icones/1/1/pictograms-nps-misc-tunnel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656" y="5167361"/>
                <a:ext cx="156468" cy="156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22" name="Picture 6" descr="http://www.xn--icne-wqa.com/images/icones/1/1/pictograms-nps-misc-tunne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750" y="5164308"/>
                <a:ext cx="152212" cy="152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" name="Picture 6" descr="http://www.xn--icne-wqa.com/images/icones/1/1/pictograms-nps-misc-tunne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440" y="5167361"/>
                <a:ext cx="152212" cy="152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6" name="ZoneTexte 215"/>
              <p:cNvSpPr txBox="1"/>
              <p:nvPr/>
            </p:nvSpPr>
            <p:spPr>
              <a:xfrm>
                <a:off x="818551" y="5454237"/>
                <a:ext cx="551729" cy="2154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tunnels</a:t>
                </a:r>
              </a:p>
            </p:txBody>
          </p:sp>
          <p:pic>
            <p:nvPicPr>
              <p:cNvPr id="4125" name="Picture 11" descr="https://encrypted-tbn3.gstatic.com/images?q=tbn:ANd9GcR5Yowxd2x2pfn3R4uPgwUaMSZv4WKpQpR0Gnw_W4e5I8xby8G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2697" y="5696124"/>
                <a:ext cx="327834" cy="286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11" descr="https://encrypted-tbn3.gstatic.com/images?q=tbn:ANd9GcR5Yowxd2x2pfn3R4uPgwUaMSZv4WKpQpR0Gnw_W4e5I8xby8G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291" y="5972061"/>
                <a:ext cx="327834" cy="286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1" name="ZoneTexte 106"/>
              <p:cNvSpPr txBox="1"/>
              <p:nvPr/>
            </p:nvSpPr>
            <p:spPr>
              <a:xfrm>
                <a:off x="7834642" y="5066335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</a:t>
                </a:r>
              </a:p>
            </p:txBody>
          </p:sp>
          <p:pic>
            <p:nvPicPr>
              <p:cNvPr id="1031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6520" y="5954879"/>
                <a:ext cx="285750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4" name="Multiplier 63"/>
            <p:cNvSpPr/>
            <p:nvPr/>
          </p:nvSpPr>
          <p:spPr>
            <a:xfrm>
              <a:off x="7870050" y="6190321"/>
              <a:ext cx="216024" cy="18002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96" y="5246764"/>
            <a:ext cx="235448" cy="24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8322997" y="6049498"/>
            <a:ext cx="538852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Villa Jeanne d’Arc</a:t>
            </a:r>
          </a:p>
        </p:txBody>
      </p:sp>
    </p:spTree>
    <p:extLst>
      <p:ext uri="{BB962C8B-B14F-4D97-AF65-F5344CB8AC3E}">
        <p14:creationId xmlns:p14="http://schemas.microsoft.com/office/powerpoint/2010/main" val="102611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535288"/>
              </p:ext>
            </p:extLst>
          </p:nvPr>
        </p:nvGraphicFramePr>
        <p:xfrm>
          <a:off x="683633" y="896379"/>
          <a:ext cx="361833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97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La </a:t>
                      </a:r>
                      <a:r>
                        <a:rPr lang="fr-FR" sz="800" dirty="0" err="1"/>
                        <a:t>Giettaz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350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des Aravis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1487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La Clusaz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1034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Le Grand </a:t>
                      </a:r>
                      <a:r>
                        <a:rPr lang="fr-FR" sz="800" dirty="0" err="1"/>
                        <a:t>Bornand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18,5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460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680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 la </a:t>
                      </a:r>
                      <a:r>
                        <a:rPr lang="fr-FR" sz="800" dirty="0" err="1"/>
                        <a:t>Colombière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Le Reposoir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37,5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977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Cluses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48,5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481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300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Chatillon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Taninges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59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500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des</a:t>
                      </a:r>
                      <a:r>
                        <a:rPr lang="fr-FR" sz="800" baseline="0" dirty="0"/>
                        <a:t> Gets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70,5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1163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Thonon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5" name="ZoneTexte 54"/>
          <p:cNvSpPr txBox="1"/>
          <p:nvPr/>
        </p:nvSpPr>
        <p:spPr>
          <a:xfrm>
            <a:off x="683633" y="300856"/>
            <a:ext cx="8112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12 : LA GIETTAZ – THONON   Vendredi 30 juin</a:t>
            </a:r>
          </a:p>
        </p:txBody>
      </p:sp>
      <p:sp>
        <p:nvSpPr>
          <p:cNvPr id="63" name="Organigramme : Processus 62"/>
          <p:cNvSpPr/>
          <p:nvPr/>
        </p:nvSpPr>
        <p:spPr>
          <a:xfrm>
            <a:off x="4607516" y="926837"/>
            <a:ext cx="4188444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110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D+ 1980  /  D- : 2660 m</a:t>
            </a:r>
          </a:p>
        </p:txBody>
      </p:sp>
      <p:sp>
        <p:nvSpPr>
          <p:cNvPr id="88" name="Organigramme : Processus 87"/>
          <p:cNvSpPr/>
          <p:nvPr/>
        </p:nvSpPr>
        <p:spPr>
          <a:xfrm>
            <a:off x="4607516" y="1763815"/>
            <a:ext cx="4188444" cy="169288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De la </a:t>
            </a:r>
            <a:r>
              <a:rPr lang="fr-FR" sz="900" dirty="0" err="1">
                <a:solidFill>
                  <a:sysClr val="windowText" lastClr="000000"/>
                </a:solidFill>
              </a:rPr>
              <a:t>Giettaz</a:t>
            </a:r>
            <a:r>
              <a:rPr lang="fr-FR" sz="900" dirty="0">
                <a:solidFill>
                  <a:sysClr val="windowText" lastClr="000000"/>
                </a:solidFill>
              </a:rPr>
              <a:t>, petite montée direct sur le col des Aravis (vue sur le Mont-Blanc)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Direction La Clusaz &gt; Saint Jean de </a:t>
            </a:r>
            <a:r>
              <a:rPr lang="fr-FR" sz="900" dirty="0" err="1">
                <a:solidFill>
                  <a:sysClr val="windowText" lastClr="000000"/>
                </a:solidFill>
              </a:rPr>
              <a:t>Sixt</a:t>
            </a:r>
            <a:r>
              <a:rPr lang="fr-FR" sz="900" dirty="0">
                <a:solidFill>
                  <a:sysClr val="windowText" lastClr="000000"/>
                </a:solidFill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Au rond point de Saint-Jean de </a:t>
            </a:r>
            <a:r>
              <a:rPr lang="fr-FR" sz="900" dirty="0" err="1">
                <a:solidFill>
                  <a:sysClr val="windowText" lastClr="000000"/>
                </a:solidFill>
              </a:rPr>
              <a:t>Sixt</a:t>
            </a:r>
            <a:r>
              <a:rPr lang="fr-FR" sz="900" dirty="0">
                <a:solidFill>
                  <a:sysClr val="windowText" lastClr="000000"/>
                </a:solidFill>
              </a:rPr>
              <a:t>, attention bien tourner à droite direction le Grand </a:t>
            </a:r>
            <a:r>
              <a:rPr lang="fr-FR" sz="900" dirty="0" err="1">
                <a:solidFill>
                  <a:sysClr val="windowText" lastClr="000000"/>
                </a:solidFill>
              </a:rPr>
              <a:t>Bornand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Arrivée sur Cluses, traverser la ville perpendiculairement à la vallée et prendre direction Chatillon / Taninges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 Taninges, direction Les Gets.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ysClr val="windowText" lastClr="000000"/>
                </a:solidFill>
              </a:rPr>
              <a:t>Arrivée sur Thonon : attente consigne staff</a:t>
            </a:r>
            <a:endParaRPr lang="fr-FR" sz="1000" dirty="0">
              <a:solidFill>
                <a:sysClr val="windowText" lastClr="000000"/>
              </a:solidFill>
            </a:endParaRPr>
          </a:p>
        </p:txBody>
      </p:sp>
      <p:sp>
        <p:nvSpPr>
          <p:cNvPr id="13" name="AutoShape 2" descr="data:image/jpeg;base64,/9j/4AAQSkZJRgABAQAAAQABAAD/2wCEAAkGBg8NDhAODQ8QDg8NDxYQDQ4MFA8NDQ4PFBAVFBUQFBIXGyYgFyUjGhIUHy8gIywpLCwsFR4xNTAqNSYrLDUBCQoKDgwOGg8PGTUkHyQ1NS01NTU1NSopKS8qNTQpLCoqLCksNSopNSopKTYpLCksNikpKSkpKSkpKSkpLCksKf/AABEIAOEA4QMBIgACEQEDEQH/xAAcAAEBAAMBAQEBAAAAAAAAAAAABwEFBggEAgP/xABOEAABAwECBQsSBgEDAwUAAAABAAIDBAURBgcSITETFjZBUVJxkrGy0RcyMzRUVWFyc3R1gZGTo7PD0ggUIjVCoWIkQ8EVI/BEU2OCwv/EABoBAQEBAQEBAQAAAAAAAAAAAAAGBAMFAgH/xAAlEQEAAQIGAgMAAwAAAAAAAAAAAQIDBBMUM1JxMlERIZESMUH/2gAMAwEAAhEDEQA/ALiuCwvxwUVnTGkgZJaFYDk/l6XOGu3jn3HP4AHEbdyY4ML5bOoWQUhP5y0ZPy9Pk9e0Zst7fD+prRuF4O0vtxd4u6exadv6WyVkrb6qpIveXHOY2E5w0H23XlBzDMYWErxlMweLWnQJDI144QSD/Szr8wo7wN4zvuVVuWUEp1+YUd4G8Z33Jr8wo7wN4zvuVWRBKdfmFHeBvGd9ya/MKO8DeM77lVkQSnX5hR3gbxnfcmvzCjvA3jO+5VZEEp1+YUd4G8Z33Jr8wo7wN4zvuVWRBKdfmFHeBvGd9ya/MKO8DeM77lVkQSnX5hR3gbxnfcmvzCjvA3jO+5VZEEp1+YUd4G8Z33Jr8wo7wN4zvuVWRBKdfmFHeBvGd9ya/MKO8DeM77lVkQSnX5hR3gbxnfcmvzCjvA3jO+5VZEEp1+YUd4G8Z33Jr8wo7wN4zvuVWRBKdfmFHeBvGd9yHD/Cdud2D4IGkNc8u9QBKqyxcgnGDuOqmmnFJadPLZVUSG5NVfqJdouL3BpZed8LvCqOCtDhjgXS2xTOgqmDKAOoztA1aB++adzdboK5DE9b9Qx9VYVe7KqbKddC7OS+nysm686QCW3HevaNpBTkREEoxhMEmFFgMdna0l4H+QkLgfaxvsVWClWHmyuwvFdznqrIIvhVhVWmuqGtqZY2RzOjYyJ7o2hrHFozDgvv8K1Ouau7sqfeydKYTdv1fnMnzCtaqi3bo/hH0lblyv8AnP3P9tlrmru7Kn3snSmuau7sqfeydK1qL7y6PUPjMr9y2Wuau7sqfeydKa5q7uyp97J0rWomXR6Myv3LZa5q7uyp97J0prmru7Kn3snStaiZdHqDMr9y2Wuau7sqfeydKa5q7uyp97J0rWomXR6gzK/ctlrmru7Kn3snSmuau7rqfeydK1qJl0+jMr5S2Wuau7sqfeydKa5q7uup97J0rWomXR6Myv3LZa5q7uyp97J0prmru7Kn3snStaiZdHqDMr5S2Wuau7sqfeydKa5q7uup97J0rWomXR6Myv3LZa5q7uup97J0prmru7Kn3snStaiZdHqDMr9y2Wuau7sqfeydKa5q7uyp97J0rWomXR6gzK+Utlrmru66n3snSv7UeF1fHIx4qpnZLgcmR7nscL9BacxWnWWdc3hHKk26J/yDNrj7/lL0cNClIYGYcnJzatZ98n+REV3/AOG+xVZugcClUuzlno76blKK1VbkWUQSnDzZXYXiu5z1VlKcPNldheK7nPVWQQHCbt+r85l+YVrVssJu36vzmT5hWtVXb8YSVzznt1eBeBbLTZM98z4tSeGgMa1wN7b7866TqQQ91S8RnSmKDsNV5VnMKoK8bE4m7Rdmmmr6e1hcLartU1VU/afdSCHuuXiMTqQQ91y8RioKLPrL3Jp0djin3Ugi7rl4jOlOpBD3XLxGKgomsvcjR2OKfdSCHuuXiM6U6kEPdcvEZ0qgomsvcjR2OKfdSCLuuXiM6U6kEPdcvEYqCiay9yNHY4p91IIe65eIxOpBD3VLxGdKoKJrL3I0djin3Ugh7ql4jE6kEPdcvEYqCsXprL3I0djin/Ugh7rl4jE6kEPdcvEYu1s62Keq1T8tNHNqEphl1JwdkStuvYbtsXr7E1l7kaOxxT7qQRd1y8RnSnUgh7ql4jOlUFE1l7kaOxxT7qQQ91y8RnStLhbi/js6l/MNnfIdUazJc1rR+q/PeOBVtchjS/bT5ePlK7WMVdquUxNX18uN/C2abdUxT/iPBZZ1zfGHKFhZZ1zeEcoXvJ56OboHApVLs5Z6O+m5VVugcClUuzlno76blIrFVkREEpw82V2F4ruc9VZSnDzZXYXiu5z1VkEBwm7fq/OZPmFa1bLCbt+r85k+YVrVV2/CElc857U/FB2Gq8qzmFUFT7FB2Gq8qzmFUFT2M3qlHg9ikREWVqEREBERAREQERfzqKhkTHSSObGxjS573kNYxoF5cScwAQftzgBecwGknMAoPjXx0arl2fZEl0edtRWxm4ybscJGgbRdt7WbOdXjWxxOtAvobOc6Oi62aYfpfV+AbbWeDS7bzZlKgL9CDrMW2HcliVrZby6mmuZVxDPlR39e0b5t5I9Y216wo6tk8TJonB8crA+N7c7XscL2uHCCvOeAWIyrr8me0MqipTcQwi6rmb4GnsY8Ls/g216EsSxYKCmjpKVuRDC3JY0lzznJJJJN5vJJ9aD7kREBchjS/bT5ePlK69chjS/bT5ePlK0Ybdp7cMTs1dSjyyzrm8I5QsLLOubwjlCpkq9HN0DgUql2cs9HfTcqq3QOBSqXZyz0d9NykViqyIiCU4ebK7C8V3OeqspTh5srsLxXc56qyCA4Tdv1fnMnzCtatlhN2/V+cyfMK1qq7fhCSuec9qfig7DVeVZzCqCp9ig7DVeVZzCqCp7Gb1SjwexSIiLK1CIiAiIgIi19vW9T2dTvqquQRRRjO45yTtMaNLidoBB/e0bRipYXz1EjYoom5Ukjzc1rR/5o215pxoY2JbYeaamLoaBjszOtfUkHNJJ4NsM2tJvOj5MPcYdZhFUthhZI2nD7qWjive97tAe8N6939Da2ye0wD/D+52TUW0S1ultFEf1Hysg63xW5/CNCCZYJYDV1sS6nRxEtabpZ5L2U8XjP/wCBefAvQuAmJ6hsjJmkAq6wZ9XlAyInf/FH/HxjefCNC7ags+KmibDTxshijFzI4mhjGjwAL6EBERAREQFyGNL9tPl4+Urr1yGNL9tPl4+UrRht2ntwxOzV1KPLLOub4w5QsLLOub4w5QqZLPRzdA4FKpdnLPR303Kqt0DgUql2cs9HfTcpFYKsiIglOHmyuwvFdznqrKU4ebK7C8V3OeqsggOE3b9X5zJ8wrWrZYTdv1fnMvzCtaqu34QkrnnPan4oOw1XlWcwqgqfYoOw1XlWcwqgqexm9Uo8HsUiIiytQiIgIi1Fv4QCkaGxxPqqqW/8vSQXarKd84nNGwZr3uzDwkgIPzhXhbS2RTOqax+S0Zo423GWZ+0xjds/0NJuUQNj2zhpUiplH5Oz2EiEyZWoxs0HUm5jM43Z3ZhtXjQqRQYtHVtSLRwgkbWVA7BRMv8A+n0jL78gNPZPCTmO3fpXfMYGgBoAAFwAzAAaAAg5rAzF3QWMy6ljypnC6SqludO/dF/8R/i24cOldPciXoCLn7fw+syzbxV1kUbxpiadVm92y9w9YU1t/wDEhE3KbZ1G6U7UtYdTZfu6my8n2hBalpLdw0s+zh/rKuGE/wDtl2VMeCJt7j7F5nt/GzbFoAtkq3Qxu/2qT/Tsu3CW/qcPASVyL3lxJJJJzknOSd0lB6Rgx90M9dT0dNDM9lROyF1TNkwsZluyQ4Nzki8jTkqnheIIZSxzXtNzmODmncIN4P8AS9q2TWippoKhuieFko4HsDv+UH1rkMaX7afLx8pXXrkMaX7afLx8pWjDbtPbhidmrqUeWWdc3xhyhYWWdc3xhyhUyVejm6BwKVS7OWejvpuVVboHApVLs5Z6O+m5SKxVZERBKcPNldheK7nPVWUpw82V2F4ruc9VZBAcJu36vzmX5hWtWywm7fq/OZfmFa1VdvwhJXPOe1PxQdhqvKs5hVBU+xQdhqvKs5hVBU9jN6pR4PYpFo8KcNKGyIxJXTCPL7HG0F80l2nJYM54dA3VupJA1pc43BoJJ3ABeSvG+F+E0tq101ZMSdUcdSadEUIP6IxuXD+7ztrK1LtF+IqynPDXQ1jGk3aoWREDwkCS9USxLeprQgbUUczJ4nZg5m0dtrmnO059BzrxYu+xL4VSUFrQwhx1CueIJo7zklzs0cl26HEZ9wkIPUq/m2Boc54aA592W4AZTgNAJ27rz7Sv6BfiZri0hrslxFwdcHZJ3bjpQfq9czhBjKsqzrxUVkWWP9mA6vNwFrL8n13L82lgBHWkitrLQqGHTCZxTwHhjgYwH13r5qTE/YcXW2fG7wzOll5zig4HCD8SAzts2jv3Jq113r1Jh5XepTu2MYltWqS19TO5jv8AYowYo7t7kxi93/2JXpujwNs2C7UqCkju0FsEIdxsm9bZkTW5mtDfFACDx3SYEWpP2Kz6x43RBKG+0i5bukxMW7LcRQuYDtzSQR3cIL7/AOl6ruWUHmyl/Dza7+vfSRD/ACke8j1NYVuqP8NUx7PaMbPBDC+X+3ParyiCQUn4bqFt2rVtVIRp1MRRA+0OVTsey2UdNDSxFzo6aJsUZkIc/IY0NbeQBfmAX2IgLkMaX7afLx8pXXrkMaX7afLx8pWjDbtPbhidmrqUeCyzrm+MOULAWWdc3xhyhUyVejm6BwKVS7OWejvpuVVboHApVLs5Z6O+m5SKxVZERBKcPNldheK7nPVWUqw82V2F4ruc9VVBAcJu36vzmX5hWtWywm7fq/OZfmFa1VdvwjpJXPOe1PxQdhqvKs5hVBU+xQdhqvKs5hVBU9jN6pR4PYpfieIPY5jtD2lpu03EXFeLreseWgqpqSdpbJTyFjr814Ghw8BFxHgIXtRchh1ixobbAdOHQ1DBksqYbtUyd48HM8cOcbRGdZWp5LXZYpMH5K62aQNbeymkFTO7S1jIjlC/hcGtHCqBD+Gj9Yy7SvjvzhlPkvI3LzIQPYqnghgVR2NAYKNhGXcZpZDlTTOF9xe7wXm4C4C87pQb0L8zSZDS7Jc7JF+SwXuPgA21+1i8ezT4EHO1GMKzYZNSqan8q86G1sdRSX8BlYAfUV9lJhdZ0/Ya6kk8SaEn2XrY1VJHMwxzRsljd1zJWtkYeFpzFcHhBiNsesvdHE+ikP8AOkdks9cTr2+y5B38crXAOaQ4HQWnKB9YX7Xnq2MQdqUZL7Nqm1DRnDQ51JUeAXX5J4wXJ19sYRWU/JqJ7SpiMw1d8xjN2b9LnEtcM21eg9YovKlJjot2L/1pkG5NFBJ/Zbet3SfiJtZlwkio5t0ujkY4+tr7v6QekEUIpfxLSDs1nMdumKZzP6cwrdUf4kKB3Z6Srj8nqMw/tzUFdRTykx8WJJdlTTQk7UsMmb1sygu6s60I6qGOogdlxTMEkT7nNymOF4dcQDoQfSuQxpftp8vHyldeuQxpftp8vHylaMNu09uGJ2aupR5ZZ1zeEcoWFlnXN8YcoVMlXo5ugcClUuzlno76blVW6BwKVS7OWejvpuUisVWREQSnDzZXYXiu5z1VlKcPNldheK7nPVWQQHCft+r85l+YVrVssJu36vzmX5hWtVXb8ISVzzntT8UHYaryrOYVQVPsUHYaryrOYVQVPYzeqUeD2KRERZWoREQFprdsWWX/AL9DN+WrGD9D3DLgmA/2aiP+Tc+kfqbfeDpB3KIOMsDGPFLUGz7Sj/6daLDk6hMf+zUbj4JTmcDtA59y9dleuZw7wBpbbp9SnGRMwE09SwAyRO3P8mnbbyHOpTZuMS1sF6n/AKdbTHVdO3sUl98upX3B8Mp7I3/F2caL2oL6v5zQMkaWva17XaWvAc08IK1uDmFNHakInopmzN/m0ZpI3b17DnaeH1XrbIOFt7EvY1be78v+Vkd/OiOoj3dxZ/Sm1v8A4c6yK91BUxVLdIjnH5eW7cBztPrLV6DRB40tzA+0LOJFbSTQAG7Lc0mI8EgvafatOvcL2BwLXAEEXEHOCNwhcdb+KKx6+8vpGwSH/do/9O7ij9J9YKDyixpJAAvJNwA0knQvaVg2f+Vo6an7np44uJG1v/Ck1N+HkU1fTVENWJqaGoZJLDUMLZSxjg7JDm3h15F2huYqzhBlchjS/bT5ePlK69chjS/bT5ePlK0Ybdp7cMTs1dSjyyzrm+MOULAWWdc3xhyhUyVejm6BwKVS7OWejvpuVVboHApVLs5Z6O+m5SKxVZERBKcPNldheK7nPVWUpw82V2F4ruc9VZBAcJu36vzmT5hWtWywm7fq/OZfmFa1VdvwhJXPOe1PxQdhqvKs5hVBU+xQdhqvKs5hVBU9jN6pR4PYpERFlahERAREQFo8L8D6W2KZ1NVsv24pW3CWF93XsPKNB21vEQeT7esG08Fa8OZI+I5zTVcF4iqI784IOY7WUx1/rFxVVwCx809Xk09qhtJPmDagZqWU/wCV/Yjw3t8I0Kk4Q4PU1pUz6WsjEsUnqcx209jv4kbq8vYxMW9TYc/6r5aSVx/L1IGY7epvH8XAeo6Rt3B6xY8OALSCCLwRnBB2wV+l5RwFxr19jERtd+ZpL/1UsxNzRt6k/TGfaPAvRGBuMKgtmO+lkyZWi+SmlubPHunJ/kP8heOBB0yIiAiIgLkMaX7afLx8pXXrkMaX7afLx8pWjDbtPbhidmrqUeCyzrm+MOULCyzrm8I5QqZKvRzdA4FKpdnLPR303Kqt0DgUql2cs9HfTcpFYqsiIglOHmyuwvFdznqrKU4ebK7C8V3OeqsggOE3b9X5zJzytatlhN2/V+cyfMK1qq7fjCSuec9qfig7DVeVZzCqCp9ig7DVeVZzCqCp7Gb1SjwexSIiLK1CIiAiIgIiIC+S1LKhrIX09VG2aGUZMkbxe0j/AIIOcEZwvrRB5bxnYqprFkM0OVNQSO/RLpfCTojlu0eB2g+A5lw1JVyQSNlhe+KSM5TJIyWPY7dDhnC9r1VLHNG6KVjZI5Glr2SAOY5pFxBB0rzljUxPvssurKAOloSb3szukpPA7bc3cdtaDukN9gFj/LcmntoZQ61tbEP1Dy0Y0+M32HSrdQ10VREyaCRksUgvZJEQ9jhugheQcCsEZrYrY6SAEAnKnluvbDCCMp55ANskBeuLGsmGhp4qWmYGRQMDI2jcG2Ttkm8k7ZJKD7UREBchjS/bT5ePlK69chjS/bT5ePlK0Ybdp7cMTs1dSjyyzrm+MOULAWWdc3hHKFTJV6OboHApVLs5Z6O+m5VVugcClUuzlno76blIrFVkREEpw82V2F4ruc9VZSnDzZXYXiu5z1VkEBwm7fq/OZfmFa1bLCbt+r85l+YVrVV2/COklc857U/FB2Gq8qzmFUFSTF/hbTWdHO2oL75Xtc3U25YuDbs66zqpWfuze7PSvExVi5VdqmKZ+Hu4W/bps0xNUOvRch1UrP3ZvdnpTqpWfuze7PSs+mu8ZadTZ5R+uvRch1UrP3ZvdnpTqpWfuze7PSmmu8ZNTZ5R+uvRch1UrP3ZvdnpTqpWfuze7PSmmu8ZNTZ5R+uvRch1UrP3ZvdnpTqpWfuze7PSmmu8ZNTZ5R+uvRch1UrP3ZvdnpTqpWfuze7PSmmu8ZNTZ5R+uvX5ewOBa4BwcLnBwBBB0gjbXJdVKz92b3Z6U6qVn7s3uz0pprvGTU2eUfraYN4HUVlat+ShEP5mTVJLs/Axu40Z7m6BeVu1yHVSs/dm92elOqlZ+7N7s9Kaa7xk1NnlH669FyHVSs/dm92elOqlZ+7N7s9Kaa7xk1NnlH669chjS/bT5ePlKdVKz92b3Z6Vz+HGHFJXUZggMmXqjHfrZki5t9+e9dsPh7tN2mZpn+3DEYi1NqqIqj+k+WWdc3xhyhYWWdc3hHKFQJx6OboHApVLs5Z6O+m5VVugcClUuzlno76blIrFVkREEpw82V2F4ruc9VZSnD45OFNgk5gQ5oJ0Xl7gB7SPaqqEECwm7fq/OZfmFa1bnC6ikitCqD2OGVO97TcbnMc4kOB28xWnyHb0+wqrtz80R0krv1XV8+2LkuWch29PsKZDt6fYV9ubCXLOQ7en2FMh29PsKDCLOQ7en2FMh29PsKDCXLOQ7en2FMh29PsKDCLOQ7en2FMh29PsKDCLOQ7en2FMh29PsKDCLOQ7en2FMh29PsKDFyLOQ7en2FMh29PsKDFyLOQ7eu9hTIdvT7CgwizkO3p9hTIdvT7Cgwss65vjDlCZDt672Ff2o6OWaVkccbnvc4BrWg3nOkz8P34+fqHohugcClUuzlno76blVW6FKXOysORdnyLO/Vdtf9snPxh7VIrBV0REE3x1YOzTU1PaVGCaqyJdXbki9xiva5x8OSWNdwBy6nAvDGntmkZU07gHXAVEN974Jbs7HDc3Dthb4i9TK38TzmVDq6wKs2ZUu66IZQpX3m8j9N+SCf43Ob4AgppCZI3ApSwYasGTfQS3fzOpAu9QyeRZ1TDXeWf8PpQVXJG4EyRuBSrVMNd5Z/w+lNUw13ln/D6UFVyRuBMkbgUq1TDXeWf8PpTVMNd5Z/w+lBVckbgTJG4FKtUw13ln/D6U1TDXeWf8PpQVXJG4EyRuBSrVMNd5Z/w+lNUw13ln/D6UFVyRuBMkbgUq1TDXeWf8PpTVMNd5Z/w+lBVckbgTJG4FKtUw13ln/D6U1TDXeWf8PpQVXJG4EyRuBSrVMNd5Z/w+lNUw13ln/D6UFVyRuBMkbgUq1TDXeWf8PpTVMNd5Z/w+lBVckbgTJG4FKtUw13ln/D6U1TDXeWf8PpQVXJG4EyRuBSrVMNd5Z/w+lNUw13ln/D6UFVyRuBMkKVaphrvLP+H0o52GrhddZ7b/AOQ1IkeHSeRBRbft+ns6mkqquQRxRDOT1znbTGj+RO0FOsUVBNX1ldhFVMLDXExUbHZ7oAReQdwCNjAdvJcln4oqyvnZVYS15rDGb2UkBLacX57ibmgDdDGi+7SqlT07ImNjja1jGNDWMYA1rGgXBoA0ABB/RERAQoiDCy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7" descr="data:image/jpeg;base64,/9j/4AAQSkZJRgABAQAAAQABAAD/2wCEAAkGBhQSEBMUEBMUFBUWFR4ZFhQRFhYXGxoYFhQaGRkWFhUXHSYgFxkvGhoYHzssJCcpMDgsFh4yNTAqQTIrLCkBCQoKDgwOGQ8PGikkHiUsLDUzKi4wMCw1KTUsNCwtNTU1LCw1LCwvNTUqNDQuLCwsLCwvKTIxLSwuLCksNTEpLP/AABEIALAAyAMBIgACEQEDEQH/xAAcAAEBAAIDAQEAAAAAAAAAAAAABwYIAgQFAwH/xABFEAABAwICBQgHBAkDBQEAAAABAAIDBBEGIQUSMUFhBxMXIlFxgdEUMkJUkZKhI1JTlAgzQ2KCpLHB4WPC8CRyk9LiFf/EABsBAQEAAwEBAQAAAAAAAAAAAAAFBAYHAwIB/8QANBEAAQICBQgLAQADAAAAAAAAAAECAwQREyExQQUSFFFxkaHRBhUiMlJTYYHB4fCxQkPx/9oADAMBAAIRAxEAPwC4oiIAiIgCIiAIiIAiIgC69VVNYxz5HBrGAlzjlkNpv2L7PPZtKmfKtiG5bSRnIWdN37WM/wBx8PHyjRUhsVymdk+TdOR2wkuxXUn7iej0tU3OW5mXUvbnLN7dupe9t/bwWa0tU17GvjcHMeAWuGeR2G/YtdVROSnENi6kkORu+Hv2vZ/u+Phgy825z81+JseVchwoUCtl0Wlt6X0pr9v4U5FxYe3aFyVM04IiIAiIgCIiAIiIAiIgCIiAIiIAiIgCIiAIi4uzy+PcgPM0/pttLTyTuzsLMb95x9UDvKgs9Q6RznyOLnuJc5x3k7Sss5ScR+kVPNMP2cBIyOTnn1jxt6vzLELdgudwG89g4qJNxqx+alyHRchSGjQM93edbsTBPlfoXX0gqHRva+M6r2kOa4biNhVS6Oh/+XzNh6R+t1v9S3q3+7bqqU27RY7wdx7DxXjFguhUU4mfJz0Gcz0Z/itG312KX3D+m21VPHOzK4s9vY4esD3Feqo5ybYj9HqeaebRzkDM5NkHqnhf1flVhbll8O5WZeLWspxOf5VkdDmFYndW1Nn1cckRFkEsIiIAiIgCIiAIiIAiIgCIiAIiIAiIgPwlYzjrEnodKdU/bS3bGOz7zu4A/EhZHI8C5JsG5knh/wAuoXi7ERrKp0g/VjqxD9wbzxJz+CxZqNVssvUt5FkNLj0uTsttX11J+wPEAss35L8O89Oah4uyE9W++U/+oz73BYfRUT5pGRRC73u1Wjid54AZ+Cv2hNEspoI4Y9jBa/ad7jxJuVPk4Oe7OW5DaMvT+jwKpq9p/BMd9287ykfKhh3mZxUMFmTHrW3S/wD0M+9pVcXR03ollTBJDJseLX7DucOINiqceFWsVMTTsmTqycwkT/G5dn1ea9EXVswLiT0ylGsftorNkHb913cQPiCo1W0T4ZHxSiz2O1XDiN44EZ+K9TCOIjR1TZD+rPVlH7h3jiDn8VJlotU+27E3rK0kk7Ldi1yWt9f+p8F3BX6vnG8GxBuHC4I4/wDLr6K6czCIiAIiIAiIgCIiAIiIAiIgCIiAL8c6y/V1NIV7YY3yyGzI2knw/vuX4q0Wn61quVGpephvKhiLmoRTRnryi7yNzL5jvccu4FSpdvS2lH1M75pPWeb23NG5o4ALsYc0E6sqWQtuAc3uHssG09+4cSoMZ6xolnsdPkZZmT5Wh2CUuX9quQzrkpw5ZrquQZuGrECNjb9Z/ibAcBxVFXzp4GsY1jBZrQAANwGxfRWoUNIbEahzuem3Tcd0V2NyakwCIi9TDJ1yrYcu1tXGM2jVlAG1t+q/wNweB4KZLY6oga9jmPF2uBBB3g7VA8RaDdR1L4XXIGbHH2mHYe/ceIUidg5q56Ym99HZ+thrLvW1t3qn1/NhQ+S/EXOwmmkPXiF2E72XyHe05dxHFZ4111rzonSj6adk0frMN7bnDe08CFfNH17Zo2Sxm7JGgjx/vuWVJxs9mat6EfL8hURq5idl3Bcd9+87aIizTXAiIgCIiAIiIAiIgCIiAIiIDi87hvUv5VMRaz20kZ6rLOltvd7LfAZ+IWc4m082kpnzOsXerG0+04+qP79wUIkkLnFzjdziXOJ3uJuSfFT52NmpmJibV0dkKx6zL0sbdt+v6cSVY+TfDXo1Pzkg+1mAJ/dYPVb9bnieAWAYCw2Kuq64vFFZ0gOx176rD3kE9wKty85GD/sX2MrpHP0IkqxfV3wnzuCIiqGlhERAFiHKRhr0mn52MfawgkfvMPrN+lxxHErL0Xw9iParVMiWmHy0VsVl6GtoKoHJXiLVe6kkPVfd0V9zvab4jPwK8PHuGxSVXUFopbujA2NtbWYO4kHuIWOxyFrg5ps5pDmkbnA3BHioTVdAibDpUWHCylKUJc5KUXUv0ti+5scw7juXJeNhnTzaumZM2wd6sjR7Lh6w/v3Feyr7XI5KUOYxYboT1Y9KFSwIiL9PMIiIAiIgCIiAIiIAuLs8viv0myxTlAxJ6LTarD9tNdrbeyLdZ/gCB3kL4e9GNVynvLwHzEVsJl6mBcoeI/SqrVYbxQ3a22wuv13fQDwPasXDSSA0EkmwAFyScgABtN1+ALO+SzDnOTOqZB1Iso773na4dwy7zwUJEdHibTpj3QsmyllzUs9V+1M9wjh4UdK2PLXPWkd2vO3wGzwXtL8JWHae5XNG0jwySoD3XsRCDJq8XFuQ/qrzWo1KEOYRYror1iPWlVUzJF5WgsVUtY3WpZ45e0NcNYd7do2r1V9HmEREAREQHi4uw+KyldHlrjrRu7HjZ4HZ4qEFpBIcCCDYg5EEZEEHYbrZFSjlTw5zczamMdSXKS2542E94+o4qdOwaUz0wNs6Oz+Y9ZZ62Lam3V7/AK883k8xJ6LVarzaKazXX2B1+o76kHvHYrO3LL4LW8hWbk/xJ6VS6rz9tDZrr+0LdV/iAR3gr5kY3+tfY9ukchdNMT0d8L8bjLEX403X6qZpoREQBERAEREARFxe7/CA4SygAucbNaLkngPJQjFGnzWVLpTcN9WNp3MBy8TtPes65U8Rc3G2kjOcgvKb5hl8m/xG/g09uUvUmdjUrmJgb10dkKuGsy9LXXbPv+bTsaO0e+eVkUQu95sOHa48AM/BZtyrYrGiNHQ0dGdWaRuq1zTYsY31pMvaJyHeTuX2wJRx0NJNpKrOq3U6mWYjG0jtLjYAcB25fSrotD6YcaqPUqaiNms2Mve1ztQEtY+EkXaSNlu1ZEnBzG5y3qSukE/XRqhi9lvFfq7eQ/TWNdJVcDRVTzup72JDdVrs/aLQ0PPAncrNybaT0CGBtJqMlIsfTABKbjMFzuqf4TbNQmXGFY6YyuqJC88erb7vN+pqfu2twXPG2i209fNEwaoGq7VtbVMkTZCwDcAXFvcFnGtGw+POT/R3o01U6HmXwsdIJaU824OaLtI1cibgbl1aTR+nKGJhZNFpFuqC6Kcc3KDqjqNkudfO+bjcrX/RmMKqBgiZM8whzXcy8l0ZMbw8DUOwXGdrX3qxYb/SOjcQ2vpzH/qwHXb3ujOYHcXdyAzbCHKXHWzuppYJqSqa3WdBONwOZY+w1hmNoF9yzJQrlQxTCKnR+ltHTRSmNxjka1wDtms1j27RdhkGYyyVuoa1k0TJYzdj2hzT2hwuEB90REAXU0toxlRDJDIOq9tjw7COIOa7aL8VKUoU+muVjkc2xUNddI6PfBK+KUWew2PHscOBGfiu9hfT5o6lsouW+rI0b2E5+I2juWd8quGy9jaqMZxi0otmWbnfwm/g49mcuUGKxYESz2OnycxDyjK0uS9KHJ6480NjYpQQHNN2uFwRxHkvqp7yWYi5yN1JIc4xeI3zLL5t/hNvBw7M6Aw/5VuFESI1HIc6nZV0pGdCdhxTA5IiL0MMIiIAiIgC6OlNJsghkmkPVY0nv4DiTku487u1SrlSxFzkraWM9SLOS2wvtk3wH1PBeMeLVMVxRybJLOTCQ8L12frDDNI6QfPK+WU3e83PDsaOAGXgu9hfQBrKlsQuG+tI4bmA5+J2eK8klUVlS3QeiJKmUD0iYDVa619cg83H3AXcfFR5eEsWJbdib5lScSRluxYq2NT9qT4MK5fcYh0kej6c2jhs6UN2F9uozLc0Z27XDsUgY8gggkEG4IyII3grlUTue9z3kuc5xc5zsyXONySd5uqpyK6BoHkz1f2s0etI2PMsijiA+1lGzWLjkDfYCB2XjmV5hmgMUPoaoyT0sU8jXXcKth1w7brXOYdc3uQSrJo7lZ0TpRgj0lCyF1tlSA9nb1ZgMvENWGYW0PBpCefSmmNbmp6oQwRAuvJLI6zWgixcxrbNy26rr7CurJyQ8/pStp6aZsMEMjWRvmu7WkkZrthbb1iAHXzuA0E7UBmmm/0fqOoaJNG1BiB2Annoz3OvrNPi7uUzxLyRaRorudCZYx+0p7vAHa5oGsMuFuK8jDmk66lbLU0UksTGFrZXsPVu+4YHtOTt+0FUvDn6R8jbNr6cSDfJTnVd/wCN2Tt3tD+yAi6sPJvj/SVHTRsfQzVNIB1C1rhIGE3Lo8jzjQD2Wy2hUA1GhtMMMkbKeeZo1mseNSQuabhrmmznAuFiMwR2ha1VulJpJ3TSyPMxdrF5NnBw2Wt6trAC1rWAFkBt5hfGdLpCPXpJQ/7zDk9v/cw5j+i9tarYsjm9L0fLAXR1lTTxPdzfUcZpCWB9xaxdl9VtJTRlrGtc7XcGgFxy1iBYusO05oD6oiIDjLEHNLXC4IsQd4O0KC4o0AaOpdEblvrRuO9hOXiNh7lfFivKHhr0qm1mD7WG7mW9oW6zPG1+8BYk1BrGUpehdyJP6LHzXL2XWL6LgpH9HaQfBKyWI2ew3HHtaeBGXir5ovSbJ4Y5oz1XtB7uB4g5LXsFZ3yW4i5uV1LIepLnHfc+2bfEfUcVgycbMdmrcpsmX5Cvg1zU7TOKY7r95V0XFh3di5Kyc+CIiAISi4uzNvigPFxXiAUdK+U+u7qxtO9x2eAzKhRcSSXEkk3JOZJOZJJ2m6yPHuJPS6rqG8UV2xkbHXtrPHeQB3ALHY4y5wa0Xc4hrQN7ibADxUOai1j6EuQ6TkWR0SXpf3nWr6ak5mT8neG/SqrWeLxQ2c6+xzr9Rv0v4DtWB8smOBpCu1YiHQU92ROabhxNtd4PYSABwaDvVL5QNNt0JohlLCf+pqARrDiBzsp+IaP8Fa7KpLwqplGJpmVp7TJhXJ3UsTn7hULRjfQdATSfttJyczG3eIIr67gLXzc7Vy7WFT1ZbNjvnqjRrpomshoTGBHHc3ayRrnmx3kNWQSSoR6NjZpGipSR6PoelM856pBmcA7MZda4Dh/ldLDWnWT00EsUsbq2SWqc2lGTjVVL9Vs7zfqsjg1s/unwXlcp2OKQMqItGP5x9c8Pq57nJjGgMhZkMtt+zMZ3y/MF4cbStbFK7VnqoDNUuGTqegYNZzGnaJJcgc8m7M9oGH400vFaKhona1LTX64v9vO7KSc9oy1W9jdm1Yqs45VaaBk1LzFOyle+lZJLDH6rXPJLRfedW1ysHQBe1oTEnMT87LBDVZ3IqW61z2622987m68VEBsfhnl1oKrVZWR+iyAjV5yz47jYWyWGqct4G3IlU6krWSsD4nte07HMIcPiFpEvR0LiGopJOcpZpIXbyx1gbbA5uxw4EFAbpIoDhz9I2Zmq2vp2yt3yQnUeB26h6rj4tVaw1yh0NcB6PUNLz+zf1H92q7b4IDJEREBFuUTDfotVrMFoprubbY11+u3638SsXDiCC0kEG4IyIIzBBGw3V7xRoFtZTPiNg7axx9l49U/27iVBZIy1xa4Wc0lrgdzgbEHxUSbg1b6UuU6PkSf0qXzXd5ti+qYL8KXTCmIBWUrJR67erI0bnDb4HIr3AVEcBYk9EquubRS2bITsba+q89xJHcSrW3I2+CpS0atZbeafleQ0OYVG91bU5e3I5oiLJJB+OdZYfyjYk9GpuaYftp7gEeyz2nfWw7+BWV1E7Wtc95AawEkngMz8FBcRaddWVD5nXAOTGn2WDYO/eeJWHNxqtlCXqX8hSGkx896dltu1cE+VPNAWecmehmjnK6ezY4gdQu2XAOu/uAy8SsIpoA97WF7WBxsXv2NG9x4AKsaRn0XNRCjdVsbDqhpEcoaSG7iRuJ29qwZRjVdnOW42bLsxFZAqoTVVXX0Iq0J93bzXPHuL36SrZKhwLWerEw+zGNgNt+88SsdWwPRvh73j+YKdG+HveP5gqvWM1oaHokx5btymvyLYHo3w97x/MFOjfD3vH8wUrGa0GiTHlu3Ka/tdY3/rn9DtWU4dx/JBVVFRUxtrDURlkzZjbW1rbSAcsrWta2SrPRxh78cfmD5p0c4e/HH5g+aVjNaDRJjy3blIXp3TUlXUy1E5BkldrOsLAbgAOwAAeC6C2D6OcPfjj8wfNOjnD344/MHzSsZrQaJMeW7cpr4i2EHJ1h38YfmHea/ejvDv4rfzDvNKxmtBokx5btymvSLYXo7w7+K38w7zTo7w7+K38w7zSsZrQaJMeW7cpr0i2FHJ3h38Vv5h3muXR7hz8Rv5l/mlYzWg0SY8t25SXYY5YNIUVmiXn4x+zqLvy7GvvrD424KtYW/SBo6izatjqV+y5OvGf4wAW+ItxK63R7hz8Rv5l/mnR7hz8Rv5l/mlYzWg0SY8t25Sp0GkYp2B8EjJGHY6NwcPiFNuVXDmpI2qjHVf1ZbbnbGuPeMvAL6aIwzoSlk5ylqjC/tjq5Be25w1rOHA3CyisxHo+WB0MlXE5rmlpLntvnv714xkZFYraUKGTlmZOO2KkN1GKULan60iZCsPJziT0mm5p5+2gsCT7TPYd9LHu4hSOpgDHuYHteGmwezY4bnDgQu9h3TrqOoZM25Aye0e0w7R37xxClS8WqfbdibtlSSSdl1a3vJa396l+a66L5U87XBr2EFrwCCOIyPwRXjmKpQtCmHcqlW9lAxrchJIGvI7NVzreJA/opIthdJ6MjnidFM3Wjdt/re+43zusIk5IYb9WqkA3BzWE/HK/wAFNmpd8R+c027IuVpaWgVUWxaVWmimmnYTFFTOiCL3t/yM806IIve3/IzzWLocXUWuvpHx8F5EzRUzogi97f8AIzzTogi97f8AIzzTQ4uodfSPj4LyJmipnRBF72/5GeadEEXvb/kZ5pocXUOvpHx8F5EzRUzogi97f8jPNOiCL3t/yM800OLqHX0j4+C8iZoqZ0QRe9v+RnmnRBF72/5GeaaHF1Dr6R8fBeRM0VM6IIve3/IzzTogi97f8jPNNDi6h19I+PgvImaKmdEEXvb/AJGeadEEXvb/AJGeaaHF1Dr6R8fBeRM0VM6IIve3/IzzTogi97f8jPNNDi6h19I+PgvImaKmdEEXvb/kZ5p0QRe9v+RnmmhxdQ6+kfHwXkTNFTOiCL3t/wAjPNOiCL3t/wAjPNNDi6h19I+PgvImaKmdEEXvb/kZ5rlHyQw361VIRvDWsB+OdvgmhxdQ6+kfHwXkd3krq3voHtdmI5S1hPZqtdbwJP8ARFlWjNGRwRNihbqsbsH1vfeb53RWITVYxGqaDOxmx5h8ViUIqn//2Q=="/>
          <p:cNvSpPr>
            <a:spLocks noChangeAspect="1" noChangeArrowheads="1"/>
          </p:cNvSpPr>
          <p:nvPr/>
        </p:nvSpPr>
        <p:spPr bwMode="auto">
          <a:xfrm>
            <a:off x="155575" y="-800100"/>
            <a:ext cx="1905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23" name="AutoShape 8" descr="Icône triangle route travaux chantier à télécharger gratuit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155576" y="3806682"/>
            <a:ext cx="8781909" cy="2721772"/>
            <a:chOff x="155576" y="3806682"/>
            <a:chExt cx="8781909" cy="2721772"/>
          </a:xfrm>
        </p:grpSpPr>
        <p:grpSp>
          <p:nvGrpSpPr>
            <p:cNvPr id="41" name="Groupe 40"/>
            <p:cNvGrpSpPr/>
            <p:nvPr/>
          </p:nvGrpSpPr>
          <p:grpSpPr>
            <a:xfrm>
              <a:off x="381837" y="3806682"/>
              <a:ext cx="8555648" cy="2721772"/>
              <a:chOff x="381837" y="3806682"/>
              <a:chExt cx="8414123" cy="2721772"/>
            </a:xfrm>
          </p:grpSpPr>
          <p:grpSp>
            <p:nvGrpSpPr>
              <p:cNvPr id="39" name="Groupe 38"/>
              <p:cNvGrpSpPr/>
              <p:nvPr/>
            </p:nvGrpSpPr>
            <p:grpSpPr>
              <a:xfrm>
                <a:off x="381837" y="3806682"/>
                <a:ext cx="8414123" cy="2721772"/>
                <a:chOff x="565742" y="3806682"/>
                <a:chExt cx="8234211" cy="2721772"/>
              </a:xfrm>
            </p:grpSpPr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65742" y="3836157"/>
                  <a:ext cx="8234211" cy="26922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96" name="Connecteur droit 95"/>
                <p:cNvCxnSpPr/>
                <p:nvPr/>
              </p:nvCxnSpPr>
              <p:spPr>
                <a:xfrm>
                  <a:off x="1556665" y="4484804"/>
                  <a:ext cx="0" cy="10952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Connecteur droit 97"/>
                <p:cNvCxnSpPr/>
                <p:nvPr/>
              </p:nvCxnSpPr>
              <p:spPr>
                <a:xfrm>
                  <a:off x="3851921" y="4626071"/>
                  <a:ext cx="0" cy="11350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Connecteur droit avec flèche 99"/>
                <p:cNvCxnSpPr/>
                <p:nvPr/>
              </p:nvCxnSpPr>
              <p:spPr>
                <a:xfrm flipV="1">
                  <a:off x="1548736" y="5141257"/>
                  <a:ext cx="358418" cy="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Connecteur droit 103"/>
                <p:cNvCxnSpPr/>
                <p:nvPr/>
              </p:nvCxnSpPr>
              <p:spPr>
                <a:xfrm>
                  <a:off x="3356866" y="4564272"/>
                  <a:ext cx="0" cy="62933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eur droit avec flèche 111"/>
                <p:cNvCxnSpPr/>
                <p:nvPr/>
              </p:nvCxnSpPr>
              <p:spPr>
                <a:xfrm>
                  <a:off x="4932041" y="5374213"/>
                  <a:ext cx="273861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avec flèche 112"/>
                <p:cNvCxnSpPr/>
                <p:nvPr/>
              </p:nvCxnSpPr>
              <p:spPr>
                <a:xfrm>
                  <a:off x="4504508" y="5374213"/>
                  <a:ext cx="421524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Multiplier 126"/>
                <p:cNvSpPr/>
                <p:nvPr/>
              </p:nvSpPr>
              <p:spPr>
                <a:xfrm>
                  <a:off x="2316039" y="5533694"/>
                  <a:ext cx="216024" cy="18002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8" name="ZoneTexte 106"/>
                <p:cNvSpPr txBox="1"/>
                <p:nvPr/>
              </p:nvSpPr>
              <p:spPr>
                <a:xfrm>
                  <a:off x="6822252" y="5122304"/>
                  <a:ext cx="44012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800" dirty="0"/>
                    <a:t>40</a:t>
                  </a:r>
                </a:p>
              </p:txBody>
            </p:sp>
            <p:sp>
              <p:nvSpPr>
                <p:cNvPr id="143" name="Larme 142"/>
                <p:cNvSpPr/>
                <p:nvPr/>
              </p:nvSpPr>
              <p:spPr>
                <a:xfrm rot="18909316">
                  <a:off x="3771387" y="5883143"/>
                  <a:ext cx="132364" cy="131726"/>
                </a:xfrm>
                <a:prstGeom prst="teardrop">
                  <a:avLst>
                    <a:gd name="adj" fmla="val 155771"/>
                  </a:avLst>
                </a:prstGeom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4" name="Larme 143"/>
                <p:cNvSpPr/>
                <p:nvPr/>
              </p:nvSpPr>
              <p:spPr>
                <a:xfrm rot="18909316">
                  <a:off x="2232519" y="5810351"/>
                  <a:ext cx="132364" cy="131726"/>
                </a:xfrm>
                <a:prstGeom prst="teardrop">
                  <a:avLst>
                    <a:gd name="adj" fmla="val 155771"/>
                  </a:avLst>
                </a:prstGeom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6" name="Multiplier 145"/>
                <p:cNvSpPr/>
                <p:nvPr/>
              </p:nvSpPr>
              <p:spPr>
                <a:xfrm>
                  <a:off x="2438184" y="5640147"/>
                  <a:ext cx="216024" cy="18002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50" name="Connecteur droit avec flèche 149"/>
                <p:cNvCxnSpPr/>
                <p:nvPr/>
              </p:nvCxnSpPr>
              <p:spPr>
                <a:xfrm>
                  <a:off x="3851921" y="5377672"/>
                  <a:ext cx="652585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Connecteur droit avec flèche 150"/>
                <p:cNvCxnSpPr/>
                <p:nvPr/>
              </p:nvCxnSpPr>
              <p:spPr>
                <a:xfrm>
                  <a:off x="5179479" y="5374213"/>
                  <a:ext cx="608426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eur droit 152"/>
                <p:cNvCxnSpPr/>
                <p:nvPr/>
              </p:nvCxnSpPr>
              <p:spPr>
                <a:xfrm>
                  <a:off x="5828441" y="4029129"/>
                  <a:ext cx="0" cy="15772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ZoneTexte 106"/>
                <p:cNvSpPr txBox="1"/>
                <p:nvPr/>
              </p:nvSpPr>
              <p:spPr>
                <a:xfrm>
                  <a:off x="3420935" y="4923746"/>
                  <a:ext cx="324256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800" dirty="0"/>
                    <a:t>7,5</a:t>
                  </a:r>
                </a:p>
              </p:txBody>
            </p:sp>
            <p:sp>
              <p:nvSpPr>
                <p:cNvPr id="157" name="ZoneTexte 156"/>
                <p:cNvSpPr txBox="1"/>
                <p:nvPr/>
              </p:nvSpPr>
              <p:spPr>
                <a:xfrm rot="16200000">
                  <a:off x="2851067" y="4177465"/>
                  <a:ext cx="1080120" cy="3385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b="1" dirty="0"/>
                    <a:t>Col </a:t>
                  </a:r>
                  <a:r>
                    <a:rPr lang="fr-FR" sz="800" b="1" dirty="0" err="1"/>
                    <a:t>ed</a:t>
                  </a:r>
                  <a:r>
                    <a:rPr lang="fr-FR" sz="800" b="1" dirty="0"/>
                    <a:t> la </a:t>
                  </a:r>
                  <a:r>
                    <a:rPr lang="fr-FR" sz="800" b="1" dirty="0" err="1"/>
                    <a:t>Colombière</a:t>
                  </a:r>
                  <a:endParaRPr lang="fr-FR" sz="800" b="1" dirty="0"/>
                </a:p>
                <a:p>
                  <a:r>
                    <a:rPr lang="fr-FR" sz="800" b="1" dirty="0"/>
                    <a:t>1613 m</a:t>
                  </a:r>
                </a:p>
              </p:txBody>
            </p:sp>
            <p:cxnSp>
              <p:nvCxnSpPr>
                <p:cNvPr id="162" name="Connecteur droit 161"/>
                <p:cNvCxnSpPr/>
                <p:nvPr/>
              </p:nvCxnSpPr>
              <p:spPr>
                <a:xfrm flipH="1">
                  <a:off x="4504507" y="4895440"/>
                  <a:ext cx="1" cy="1323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ZoneTexte 162"/>
                <p:cNvSpPr txBox="1"/>
                <p:nvPr/>
              </p:nvSpPr>
              <p:spPr>
                <a:xfrm rot="16200000">
                  <a:off x="4031626" y="4305228"/>
                  <a:ext cx="936341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dirty="0"/>
                    <a:t>Cluses</a:t>
                  </a:r>
                </a:p>
              </p:txBody>
            </p:sp>
            <p:sp>
              <p:nvSpPr>
                <p:cNvPr id="164" name="ZoneTexte 163"/>
                <p:cNvSpPr txBox="1"/>
                <p:nvPr/>
              </p:nvSpPr>
              <p:spPr>
                <a:xfrm rot="16200000">
                  <a:off x="4819013" y="4347393"/>
                  <a:ext cx="858822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dirty="0"/>
                    <a:t>Taninges</a:t>
                  </a:r>
                </a:p>
              </p:txBody>
            </p:sp>
            <p:sp>
              <p:nvSpPr>
                <p:cNvPr id="159" name="ZoneTexte 158"/>
                <p:cNvSpPr txBox="1"/>
                <p:nvPr/>
              </p:nvSpPr>
              <p:spPr>
                <a:xfrm rot="16200000">
                  <a:off x="5358304" y="4257800"/>
                  <a:ext cx="940274" cy="3385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b="1" dirty="0"/>
                    <a:t>Col des </a:t>
                  </a:r>
                  <a:r>
                    <a:rPr lang="fr-FR" sz="800" b="1" dirty="0" err="1"/>
                    <a:t>gets</a:t>
                  </a:r>
                  <a:endParaRPr lang="fr-FR" sz="800" b="1" dirty="0"/>
                </a:p>
                <a:p>
                  <a:r>
                    <a:rPr lang="fr-FR" sz="800" b="1" dirty="0"/>
                    <a:t> 1163 m</a:t>
                  </a:r>
                </a:p>
              </p:txBody>
            </p:sp>
            <p:sp>
              <p:nvSpPr>
                <p:cNvPr id="175" name="ZoneTexte 174"/>
                <p:cNvSpPr txBox="1"/>
                <p:nvPr/>
              </p:nvSpPr>
              <p:spPr>
                <a:xfrm rot="16200000">
                  <a:off x="3422510" y="4350818"/>
                  <a:ext cx="858822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dirty="0"/>
                    <a:t>Le Reposoir</a:t>
                  </a:r>
                </a:p>
              </p:txBody>
            </p:sp>
            <p:sp>
              <p:nvSpPr>
                <p:cNvPr id="173" name="ZoneTexte 172"/>
                <p:cNvSpPr txBox="1"/>
                <p:nvPr/>
              </p:nvSpPr>
              <p:spPr>
                <a:xfrm rot="16200000">
                  <a:off x="8030734" y="4377032"/>
                  <a:ext cx="858822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dirty="0"/>
                    <a:t>Thonon</a:t>
                  </a:r>
                </a:p>
              </p:txBody>
            </p:sp>
            <p:cxnSp>
              <p:nvCxnSpPr>
                <p:cNvPr id="177" name="Connecteur droit 176"/>
                <p:cNvCxnSpPr/>
                <p:nvPr/>
              </p:nvCxnSpPr>
              <p:spPr>
                <a:xfrm>
                  <a:off x="8460145" y="4898973"/>
                  <a:ext cx="0" cy="13961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ZoneTexte 173"/>
                <p:cNvSpPr txBox="1"/>
                <p:nvPr/>
              </p:nvSpPr>
              <p:spPr>
                <a:xfrm rot="16200000">
                  <a:off x="1148897" y="4361840"/>
                  <a:ext cx="858822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dirty="0"/>
                    <a:t>La </a:t>
                  </a:r>
                  <a:r>
                    <a:rPr lang="fr-FR" sz="800" dirty="0" err="1"/>
                    <a:t>Giettaz</a:t>
                  </a:r>
                  <a:endParaRPr lang="fr-FR" sz="800" dirty="0"/>
                </a:p>
              </p:txBody>
            </p:sp>
            <p:cxnSp>
              <p:nvCxnSpPr>
                <p:cNvPr id="178" name="Connecteur droit avec flèche 177"/>
                <p:cNvCxnSpPr/>
                <p:nvPr/>
              </p:nvCxnSpPr>
              <p:spPr>
                <a:xfrm>
                  <a:off x="5787905" y="5374213"/>
                  <a:ext cx="2672240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ZoneTexte 106"/>
                <p:cNvSpPr txBox="1"/>
                <p:nvPr/>
              </p:nvSpPr>
              <p:spPr>
                <a:xfrm>
                  <a:off x="5263629" y="5148771"/>
                  <a:ext cx="44012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fr-FR" sz="800" dirty="0"/>
                    <a:t>11</a:t>
                  </a:r>
                </a:p>
              </p:txBody>
            </p:sp>
            <p:sp>
              <p:nvSpPr>
                <p:cNvPr id="212" name="Triangle isocèle 211"/>
                <p:cNvSpPr/>
                <p:nvPr/>
              </p:nvSpPr>
              <p:spPr>
                <a:xfrm rot="474169">
                  <a:off x="1076147" y="5597287"/>
                  <a:ext cx="346165" cy="183376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1" name="Connecteur droit 60"/>
                <p:cNvCxnSpPr/>
                <p:nvPr/>
              </p:nvCxnSpPr>
              <p:spPr>
                <a:xfrm>
                  <a:off x="1907154" y="4234360"/>
                  <a:ext cx="0" cy="10952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ZoneTexte 59"/>
                <p:cNvSpPr txBox="1"/>
                <p:nvPr/>
              </p:nvSpPr>
              <p:spPr>
                <a:xfrm rot="16200000">
                  <a:off x="1376298" y="4206942"/>
                  <a:ext cx="1080120" cy="338554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b="1" dirty="0"/>
                    <a:t>Col des Aravis</a:t>
                  </a:r>
                </a:p>
                <a:p>
                  <a:r>
                    <a:rPr lang="fr-FR" sz="800" b="1" dirty="0"/>
                    <a:t>1487m</a:t>
                  </a:r>
                </a:p>
              </p:txBody>
            </p:sp>
            <p:cxnSp>
              <p:nvCxnSpPr>
                <p:cNvPr id="62" name="Connecteur droit 61"/>
                <p:cNvCxnSpPr/>
                <p:nvPr/>
              </p:nvCxnSpPr>
              <p:spPr>
                <a:xfrm>
                  <a:off x="2298700" y="4554125"/>
                  <a:ext cx="0" cy="109529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ZoneTexte 153"/>
                <p:cNvSpPr txBox="1"/>
                <p:nvPr/>
              </p:nvSpPr>
              <p:spPr>
                <a:xfrm rot="16200000">
                  <a:off x="1812646" y="4319354"/>
                  <a:ext cx="972109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fr-FR" sz="800" dirty="0"/>
                    <a:t>La Clusaz</a:t>
                  </a:r>
                </a:p>
              </p:txBody>
            </p:sp>
            <p:cxnSp>
              <p:nvCxnSpPr>
                <p:cNvPr id="66" name="Connecteur droit 65"/>
                <p:cNvCxnSpPr/>
                <p:nvPr/>
              </p:nvCxnSpPr>
              <p:spPr>
                <a:xfrm flipH="1">
                  <a:off x="4946713" y="4665840"/>
                  <a:ext cx="1" cy="1323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ZoneTexte 63"/>
                <p:cNvSpPr txBox="1"/>
                <p:nvPr/>
              </p:nvSpPr>
              <p:spPr>
                <a:xfrm rot="16200000">
                  <a:off x="4484072" y="4305228"/>
                  <a:ext cx="936341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fr-FR" sz="800" dirty="0"/>
                    <a:t>Chatillon</a:t>
                  </a:r>
                </a:p>
              </p:txBody>
            </p:sp>
            <p:cxnSp>
              <p:nvCxnSpPr>
                <p:cNvPr id="67" name="Connecteur droit 66"/>
                <p:cNvCxnSpPr/>
                <p:nvPr/>
              </p:nvCxnSpPr>
              <p:spPr>
                <a:xfrm flipH="1">
                  <a:off x="5110533" y="4881121"/>
                  <a:ext cx="137890" cy="1200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Multiplier 73"/>
                <p:cNvSpPr/>
                <p:nvPr/>
              </p:nvSpPr>
              <p:spPr>
                <a:xfrm>
                  <a:off x="4389625" y="6031111"/>
                  <a:ext cx="216024" cy="18002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Multiplier 74"/>
                <p:cNvSpPr/>
                <p:nvPr/>
              </p:nvSpPr>
              <p:spPr>
                <a:xfrm>
                  <a:off x="5032689" y="5860406"/>
                  <a:ext cx="216024" cy="180020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83" name="Connecteur droit avec flèche 82"/>
                <p:cNvCxnSpPr/>
                <p:nvPr/>
              </p:nvCxnSpPr>
              <p:spPr>
                <a:xfrm flipV="1">
                  <a:off x="3356866" y="5137255"/>
                  <a:ext cx="495056" cy="193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Connecteur droit avec flèche 85"/>
                <p:cNvCxnSpPr/>
                <p:nvPr/>
              </p:nvCxnSpPr>
              <p:spPr>
                <a:xfrm>
                  <a:off x="2321529" y="5139189"/>
                  <a:ext cx="365719" cy="207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Connecteur droit avec flèche 92"/>
                <p:cNvCxnSpPr/>
                <p:nvPr/>
              </p:nvCxnSpPr>
              <p:spPr>
                <a:xfrm>
                  <a:off x="1916357" y="5141261"/>
                  <a:ext cx="382343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Larme 94"/>
                <p:cNvSpPr/>
                <p:nvPr/>
              </p:nvSpPr>
              <p:spPr>
                <a:xfrm rot="18909316">
                  <a:off x="4447965" y="6324421"/>
                  <a:ext cx="132364" cy="131726"/>
                </a:xfrm>
                <a:prstGeom prst="teardrop">
                  <a:avLst>
                    <a:gd name="adj" fmla="val 155771"/>
                  </a:avLst>
                </a:prstGeom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Larme 96"/>
                <p:cNvSpPr/>
                <p:nvPr/>
              </p:nvSpPr>
              <p:spPr>
                <a:xfrm rot="18909316">
                  <a:off x="5079413" y="6189202"/>
                  <a:ext cx="132364" cy="131726"/>
                </a:xfrm>
                <a:prstGeom prst="teardrop">
                  <a:avLst>
                    <a:gd name="adj" fmla="val 155771"/>
                  </a:avLst>
                </a:prstGeom>
                <a:gradFill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1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02" name="Connecteur droit 101"/>
                <p:cNvCxnSpPr/>
                <p:nvPr/>
              </p:nvCxnSpPr>
              <p:spPr>
                <a:xfrm>
                  <a:off x="2687249" y="4626071"/>
                  <a:ext cx="0" cy="113506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ZoneTexte 57"/>
                <p:cNvSpPr txBox="1"/>
                <p:nvPr/>
              </p:nvSpPr>
              <p:spPr>
                <a:xfrm rot="16200000">
                  <a:off x="2201194" y="4327700"/>
                  <a:ext cx="972109" cy="21544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fr-FR" sz="800" dirty="0"/>
                    <a:t>Le grand </a:t>
                  </a:r>
                  <a:r>
                    <a:rPr lang="fr-FR" sz="800" dirty="0" err="1"/>
                    <a:t>Bornand</a:t>
                  </a:r>
                  <a:endParaRPr lang="fr-FR" sz="800" dirty="0"/>
                </a:p>
              </p:txBody>
            </p:sp>
            <p:cxnSp>
              <p:nvCxnSpPr>
                <p:cNvPr id="103" name="Connecteur droit avec flèche 102"/>
                <p:cNvCxnSpPr/>
                <p:nvPr/>
              </p:nvCxnSpPr>
              <p:spPr>
                <a:xfrm>
                  <a:off x="2687248" y="5121062"/>
                  <a:ext cx="669617" cy="124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ZoneTexte 106"/>
              <p:cNvSpPr txBox="1"/>
              <p:nvPr/>
            </p:nvSpPr>
            <p:spPr>
              <a:xfrm>
                <a:off x="4758588" y="5148771"/>
                <a:ext cx="4497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3,5</a:t>
                </a:r>
              </a:p>
            </p:txBody>
          </p:sp>
          <p:sp>
            <p:nvSpPr>
              <p:cNvPr id="115" name="ZoneTexte 106"/>
              <p:cNvSpPr txBox="1"/>
              <p:nvPr/>
            </p:nvSpPr>
            <p:spPr>
              <a:xfrm>
                <a:off x="4442455" y="5148771"/>
                <a:ext cx="4497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8</a:t>
                </a:r>
              </a:p>
            </p:txBody>
          </p:sp>
          <p:sp>
            <p:nvSpPr>
              <p:cNvPr id="116" name="ZoneTexte 106"/>
              <p:cNvSpPr txBox="1"/>
              <p:nvPr/>
            </p:nvSpPr>
            <p:spPr>
              <a:xfrm>
                <a:off x="3842032" y="5148771"/>
                <a:ext cx="4497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11</a:t>
                </a:r>
              </a:p>
            </p:txBody>
          </p:sp>
          <p:sp>
            <p:nvSpPr>
              <p:cNvPr id="117" name="ZoneTexte 106"/>
              <p:cNvSpPr txBox="1"/>
              <p:nvPr/>
            </p:nvSpPr>
            <p:spPr>
              <a:xfrm>
                <a:off x="2697182" y="4923746"/>
                <a:ext cx="53676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11,5</a:t>
                </a:r>
              </a:p>
            </p:txBody>
          </p:sp>
          <p:sp>
            <p:nvSpPr>
              <p:cNvPr id="118" name="ZoneTexte 106"/>
              <p:cNvSpPr txBox="1"/>
              <p:nvPr/>
            </p:nvSpPr>
            <p:spPr>
              <a:xfrm>
                <a:off x="2247554" y="4908423"/>
                <a:ext cx="26838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6</a:t>
                </a:r>
              </a:p>
            </p:txBody>
          </p:sp>
          <p:sp>
            <p:nvSpPr>
              <p:cNvPr id="119" name="ZoneTexte 106"/>
              <p:cNvSpPr txBox="1"/>
              <p:nvPr/>
            </p:nvSpPr>
            <p:spPr>
              <a:xfrm>
                <a:off x="1761963" y="4923746"/>
                <a:ext cx="3479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7,5</a:t>
                </a:r>
              </a:p>
            </p:txBody>
          </p:sp>
          <p:sp>
            <p:nvSpPr>
              <p:cNvPr id="120" name="ZoneTexte 106"/>
              <p:cNvSpPr txBox="1"/>
              <p:nvPr/>
            </p:nvSpPr>
            <p:spPr>
              <a:xfrm>
                <a:off x="1416528" y="4923746"/>
                <a:ext cx="3479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5</a:t>
                </a:r>
              </a:p>
            </p:txBody>
          </p:sp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538" y="6028925"/>
              <a:ext cx="2857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ZoneTexte 103"/>
            <p:cNvSpPr txBox="1"/>
            <p:nvPr/>
          </p:nvSpPr>
          <p:spPr>
            <a:xfrm rot="16200000">
              <a:off x="-207847" y="5140601"/>
              <a:ext cx="100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/>
                <a:t>ALTITUDE</a:t>
              </a: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83" y="6070156"/>
            <a:ext cx="206040" cy="21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4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2754" y="1207293"/>
            <a:ext cx="7063662" cy="357185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/>
              <a:t>Précisions :</a:t>
            </a:r>
            <a:endParaRPr lang="fr-FR" sz="1200" dirty="0"/>
          </a:p>
          <a:p>
            <a:endParaRPr lang="fr-FR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/>
              <a:t>En prenant dans l’ordre,  les  lieux indiqués  dans le tableau de chaque étape comme direction à suivre, l’itinéraire est très facile à trouver.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/>
              <a:t>Les carrefours où il faut faire attention de suivre la bonne direction sont indiqués avec une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/>
              <a:t>Les points d’eau au bord de la route facile d’</a:t>
            </a:r>
            <a:r>
              <a:rPr lang="fr-FR" sz="1200" dirty="0" err="1"/>
              <a:t>accés</a:t>
            </a:r>
            <a:r>
              <a:rPr lang="fr-FR" sz="1200" dirty="0"/>
              <a:t> sont indiquées avec une goutte      . Tous ne sont pas forcément indiqués. Penser à régulièrement faire le plein d’eau, il existe de long tronçons sans points d’eau disponibles.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/>
              <a:t>L’emplacement prévisionnel des ravitos est indiqué par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/>
              <a:t>Les points de vue remarquables sont indiqués par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dirty="0"/>
              <a:t>Des panneaux « Route des Grandes Alpes » sont présents sur tout l’itinéraire :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200" dirty="0"/>
          </a:p>
          <a:p>
            <a:pPr marL="0" indent="0">
              <a:buNone/>
            </a:pPr>
            <a:r>
              <a:rPr lang="fr-FR" sz="1200" dirty="0"/>
              <a:t>Attention : il est indispensable d’assister au briefing du soir. L’emplacement du ravito, ou le tracé prévisionnel peuvent éventuellement être modifiés en fonction de la météo, de travaux ou autres éléments…</a:t>
            </a:r>
          </a:p>
        </p:txBody>
      </p:sp>
      <p:sp>
        <p:nvSpPr>
          <p:cNvPr id="4" name="Multiplier 3"/>
          <p:cNvSpPr/>
          <p:nvPr/>
        </p:nvSpPr>
        <p:spPr>
          <a:xfrm>
            <a:off x="7257765" y="2377423"/>
            <a:ext cx="224457" cy="180020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Larme 4"/>
          <p:cNvSpPr/>
          <p:nvPr/>
        </p:nvSpPr>
        <p:spPr>
          <a:xfrm rot="18909316">
            <a:off x="6716369" y="2615532"/>
            <a:ext cx="132364" cy="131726"/>
          </a:xfrm>
          <a:prstGeom prst="teardrop">
            <a:avLst>
              <a:gd name="adj" fmla="val 155771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36" y="3168820"/>
            <a:ext cx="225025" cy="2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90" y="3388881"/>
            <a:ext cx="225025" cy="22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r="6605" b="13667"/>
          <a:stretch/>
        </p:blipFill>
        <p:spPr bwMode="auto">
          <a:xfrm>
            <a:off x="6519684" y="3503787"/>
            <a:ext cx="1436692" cy="30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0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" y="3721852"/>
            <a:ext cx="899795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3" name="Tableau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72267"/>
              </p:ext>
            </p:extLst>
          </p:nvPr>
        </p:nvGraphicFramePr>
        <p:xfrm>
          <a:off x="511690" y="908720"/>
          <a:ext cx="361833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97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Thonon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830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des Gets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Taninges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51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650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830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130</a:t>
                      </a:r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Chatillon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54,5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780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960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Cluses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62,5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481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1140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Le Reposoir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73,5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977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 la </a:t>
                      </a:r>
                      <a:r>
                        <a:rPr lang="fr-FR" sz="800" dirty="0" err="1"/>
                        <a:t>Colombière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Le Grand </a:t>
                      </a:r>
                      <a:r>
                        <a:rPr lang="fr-FR" sz="800" dirty="0" err="1"/>
                        <a:t>Bornand</a:t>
                      </a:r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92,5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927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2100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800" dirty="0"/>
                        <a:t>560</a:t>
                      </a:r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La Clusaz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98,5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1034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2210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des Aravis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106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1487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2660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La </a:t>
                      </a:r>
                      <a:r>
                        <a:rPr lang="fr-FR" sz="800" dirty="0" err="1"/>
                        <a:t>Giettaz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4" name="ZoneTexte 93"/>
          <p:cNvSpPr txBox="1"/>
          <p:nvPr/>
        </p:nvSpPr>
        <p:spPr>
          <a:xfrm>
            <a:off x="540059" y="257321"/>
            <a:ext cx="814225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1 : THONON– LA GIETTAZ     Dimanche 18 juin</a:t>
            </a:r>
          </a:p>
        </p:txBody>
      </p:sp>
      <p:sp>
        <p:nvSpPr>
          <p:cNvPr id="96" name="Organigramme : Processus 95"/>
          <p:cNvSpPr/>
          <p:nvPr/>
        </p:nvSpPr>
        <p:spPr>
          <a:xfrm>
            <a:off x="4690541" y="908720"/>
            <a:ext cx="3991771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111 km (+ 4km 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2660 m / D- : 1930 m</a:t>
            </a:r>
          </a:p>
        </p:txBody>
      </p:sp>
      <p:sp>
        <p:nvSpPr>
          <p:cNvPr id="97" name="Organigramme : Processus 96"/>
          <p:cNvSpPr/>
          <p:nvPr/>
        </p:nvSpPr>
        <p:spPr>
          <a:xfrm>
            <a:off x="4720689" y="1731905"/>
            <a:ext cx="3991771" cy="173713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Sortie de Thonon, bien suivre Morzine / Les Gets, puis les Gets. (la route contourne Morzine)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La traversée de Cluses +/- se fait perpendiculairement à l’axe de </a:t>
            </a:r>
            <a:r>
              <a:rPr lang="fr-FR" sz="900" dirty="0" err="1">
                <a:solidFill>
                  <a:sysClr val="windowText" lastClr="000000"/>
                </a:solidFill>
              </a:rPr>
              <a:t>vall</a:t>
            </a:r>
            <a:r>
              <a:rPr lang="fr-FR" sz="900" dirty="0">
                <a:solidFill>
                  <a:sysClr val="windowText" lastClr="000000"/>
                </a:solidFill>
              </a:rPr>
              <a:t> </a:t>
            </a:r>
            <a:r>
              <a:rPr lang="fr-FR" sz="900" dirty="0" err="1">
                <a:solidFill>
                  <a:sysClr val="windowText" lastClr="000000"/>
                </a:solidFill>
              </a:rPr>
              <a:t>ée</a:t>
            </a:r>
            <a:r>
              <a:rPr lang="fr-FR" sz="900" dirty="0">
                <a:solidFill>
                  <a:sysClr val="windowText" lastClr="000000"/>
                </a:solidFill>
              </a:rPr>
              <a:t>. Suivre dès que possible  Scionzier, col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Colombières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Après le  Grand </a:t>
            </a:r>
            <a:r>
              <a:rPr lang="fr-FR" sz="900" dirty="0" err="1">
                <a:solidFill>
                  <a:sysClr val="windowText" lastClr="000000"/>
                </a:solidFill>
              </a:rPr>
              <a:t>Bornand</a:t>
            </a:r>
            <a:r>
              <a:rPr lang="fr-FR" sz="900" dirty="0">
                <a:solidFill>
                  <a:sysClr val="windowText" lastClr="000000"/>
                </a:solidFill>
              </a:rPr>
              <a:t>, bien suivre direction la Clusaz. Ne pas se tromper en redescendant sur Annecy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Saint-Jean de </a:t>
            </a:r>
            <a:r>
              <a:rPr lang="fr-FR" sz="900" dirty="0" err="1">
                <a:solidFill>
                  <a:sysClr val="windowText" lastClr="000000"/>
                </a:solidFill>
              </a:rPr>
              <a:t>Sixt</a:t>
            </a:r>
            <a:r>
              <a:rPr lang="fr-FR" sz="900" dirty="0">
                <a:solidFill>
                  <a:sysClr val="windowText" lastClr="000000"/>
                </a:solidFill>
              </a:rPr>
              <a:t> au rond point prendre direction la Clusaz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Hébergement se situe dans  une épingle tournant sur la droite en descendant, sur le haut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Giettaz</a:t>
            </a:r>
            <a:r>
              <a:rPr lang="fr-FR" sz="900" dirty="0">
                <a:solidFill>
                  <a:sysClr val="windowText" lastClr="000000"/>
                </a:solidFill>
              </a:rPr>
              <a:t>. (imposant </a:t>
            </a:r>
            <a:r>
              <a:rPr lang="fr-FR" sz="900" dirty="0" err="1">
                <a:solidFill>
                  <a:sysClr val="windowText" lastClr="000000"/>
                </a:solidFill>
              </a:rPr>
              <a:t>batiment</a:t>
            </a:r>
            <a:r>
              <a:rPr lang="fr-FR" sz="900" dirty="0">
                <a:solidFill>
                  <a:sysClr val="windowText" lastClr="000000"/>
                </a:solidFill>
              </a:rPr>
              <a:t> en L , 500m avant le centre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Giettaz</a:t>
            </a:r>
            <a:r>
              <a:rPr lang="fr-FR" sz="900" dirty="0">
                <a:solidFill>
                  <a:sysClr val="windowText" lastClr="000000"/>
                </a:solidFill>
              </a:rPr>
              <a:t>)</a:t>
            </a:r>
          </a:p>
        </p:txBody>
      </p:sp>
      <p:grpSp>
        <p:nvGrpSpPr>
          <p:cNvPr id="4096" name="Groupe 4095"/>
          <p:cNvGrpSpPr/>
          <p:nvPr/>
        </p:nvGrpSpPr>
        <p:grpSpPr>
          <a:xfrm>
            <a:off x="428133" y="3878326"/>
            <a:ext cx="8013126" cy="2710454"/>
            <a:chOff x="428133" y="3878326"/>
            <a:chExt cx="8013126" cy="2710454"/>
          </a:xfrm>
        </p:grpSpPr>
        <p:grpSp>
          <p:nvGrpSpPr>
            <p:cNvPr id="95" name="Groupe 94"/>
            <p:cNvGrpSpPr/>
            <p:nvPr/>
          </p:nvGrpSpPr>
          <p:grpSpPr>
            <a:xfrm>
              <a:off x="428133" y="3878326"/>
              <a:ext cx="8013126" cy="2710454"/>
              <a:chOff x="428133" y="3878326"/>
              <a:chExt cx="8013126" cy="2710454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8319928" y="4439029"/>
                <a:ext cx="0" cy="1095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7226923" y="4464115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>
                <a:off x="4270936" y="5347430"/>
                <a:ext cx="237685" cy="271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6164004" y="4310802"/>
                <a:ext cx="0" cy="62933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7825585" y="4940132"/>
                <a:ext cx="472799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>
                <a:off x="6164004" y="4894320"/>
                <a:ext cx="748256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Multiplier 12"/>
              <p:cNvSpPr/>
              <p:nvPr/>
            </p:nvSpPr>
            <p:spPr>
              <a:xfrm>
                <a:off x="6844469" y="5710737"/>
                <a:ext cx="224457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06"/>
              <p:cNvSpPr txBox="1"/>
              <p:nvPr/>
            </p:nvSpPr>
            <p:spPr>
              <a:xfrm>
                <a:off x="1570987" y="5150957"/>
                <a:ext cx="45730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40</a:t>
                </a:r>
              </a:p>
            </p:txBody>
          </p:sp>
          <p:sp>
            <p:nvSpPr>
              <p:cNvPr id="15" name="Larme 14"/>
              <p:cNvSpPr/>
              <p:nvPr/>
            </p:nvSpPr>
            <p:spPr>
              <a:xfrm rot="18909316">
                <a:off x="4812728" y="6247706"/>
                <a:ext cx="137531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Larme 15"/>
              <p:cNvSpPr/>
              <p:nvPr/>
            </p:nvSpPr>
            <p:spPr>
              <a:xfrm rot="18909316">
                <a:off x="4188198" y="6141715"/>
                <a:ext cx="137531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Multiplier 16"/>
              <p:cNvSpPr/>
              <p:nvPr/>
            </p:nvSpPr>
            <p:spPr>
              <a:xfrm>
                <a:off x="6956698" y="5713422"/>
                <a:ext cx="224457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 flipV="1">
                <a:off x="4889655" y="5348785"/>
                <a:ext cx="607239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5496894" y="4897595"/>
                <a:ext cx="66711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/>
              <p:cNvCxnSpPr/>
              <p:nvPr/>
            </p:nvCxnSpPr>
            <p:spPr>
              <a:xfrm>
                <a:off x="3402359" y="4507346"/>
                <a:ext cx="0" cy="9586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ZoneTexte 106"/>
              <p:cNvSpPr txBox="1"/>
              <p:nvPr/>
            </p:nvSpPr>
            <p:spPr>
              <a:xfrm>
                <a:off x="7373687" y="4707262"/>
                <a:ext cx="3369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7,5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 rot="16200000">
                <a:off x="5743797" y="4053405"/>
                <a:ext cx="810376" cy="46166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</a:t>
                </a:r>
                <a:r>
                  <a:rPr lang="fr-FR" sz="800" b="1" dirty="0" err="1"/>
                  <a:t>ed</a:t>
                </a:r>
                <a:r>
                  <a:rPr lang="fr-FR" sz="800" b="1" dirty="0"/>
                  <a:t> la </a:t>
                </a:r>
              </a:p>
              <a:p>
                <a:r>
                  <a:rPr lang="fr-FR" sz="800" b="1" dirty="0" err="1"/>
                  <a:t>Colombière</a:t>
                </a:r>
                <a:endParaRPr lang="fr-FR" sz="800" b="1" dirty="0"/>
              </a:p>
              <a:p>
                <a:r>
                  <a:rPr lang="fr-FR" sz="800" b="1" dirty="0"/>
                  <a:t>1613 m</a:t>
                </a:r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 flipH="1">
                <a:off x="4881493" y="4850435"/>
                <a:ext cx="1" cy="1323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 rot="16200000">
                <a:off x="4413323" y="4595335"/>
                <a:ext cx="936341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Cluses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 rot="16200000">
                <a:off x="2913312" y="4368866"/>
                <a:ext cx="940274" cy="35177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des </a:t>
                </a:r>
                <a:r>
                  <a:rPr lang="fr-FR" sz="800" b="1" dirty="0" err="1"/>
                  <a:t>gets</a:t>
                </a:r>
                <a:endParaRPr lang="fr-FR" sz="800" b="1" dirty="0"/>
              </a:p>
              <a:p>
                <a:r>
                  <a:rPr lang="fr-FR" sz="800" b="1" dirty="0"/>
                  <a:t> 1163 m</a:t>
                </a:r>
              </a:p>
            </p:txBody>
          </p:sp>
          <p:cxnSp>
            <p:nvCxnSpPr>
              <p:cNvPr id="29" name="Connecteur droit 28"/>
              <p:cNvCxnSpPr/>
              <p:nvPr/>
            </p:nvCxnSpPr>
            <p:spPr>
              <a:xfrm>
                <a:off x="547514" y="4897820"/>
                <a:ext cx="0" cy="13961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 rot="16200000">
                <a:off x="7899921" y="4198875"/>
                <a:ext cx="858822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La </a:t>
                </a:r>
                <a:r>
                  <a:rPr lang="fr-FR" sz="800" dirty="0" err="1"/>
                  <a:t>Giettaz</a:t>
                </a:r>
                <a:endParaRPr lang="fr-FR" sz="800" dirty="0"/>
              </a:p>
            </p:txBody>
          </p:sp>
          <p:cxnSp>
            <p:nvCxnSpPr>
              <p:cNvPr id="31" name="Connecteur droit avec flèche 30"/>
              <p:cNvCxnSpPr/>
              <p:nvPr/>
            </p:nvCxnSpPr>
            <p:spPr>
              <a:xfrm>
                <a:off x="547514" y="5331986"/>
                <a:ext cx="2854845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106"/>
              <p:cNvSpPr txBox="1"/>
              <p:nvPr/>
            </p:nvSpPr>
            <p:spPr>
              <a:xfrm>
                <a:off x="3617411" y="5061365"/>
                <a:ext cx="45730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11</a:t>
                </a:r>
              </a:p>
            </p:txBody>
          </p:sp>
          <p:cxnSp>
            <p:nvCxnSpPr>
              <p:cNvPr id="34" name="Connecteur droit 33"/>
              <p:cNvCxnSpPr/>
              <p:nvPr/>
            </p:nvCxnSpPr>
            <p:spPr>
              <a:xfrm>
                <a:off x="7857365" y="4009618"/>
                <a:ext cx="0" cy="1095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ZoneTexte 34"/>
              <p:cNvSpPr txBox="1"/>
              <p:nvPr/>
            </p:nvSpPr>
            <p:spPr>
              <a:xfrm rot="16200000">
                <a:off x="7403854" y="4124896"/>
                <a:ext cx="843463" cy="35177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des Aravis</a:t>
                </a:r>
              </a:p>
              <a:p>
                <a:r>
                  <a:rPr lang="fr-FR" sz="800" b="1" dirty="0"/>
                  <a:t>1487m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 rot="16200000">
                <a:off x="6740869" y="4252454"/>
                <a:ext cx="972109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La Clusaz</a:t>
                </a:r>
              </a:p>
            </p:txBody>
          </p:sp>
          <p:cxnSp>
            <p:nvCxnSpPr>
              <p:cNvPr id="38" name="Connecteur droit 37"/>
              <p:cNvCxnSpPr/>
              <p:nvPr/>
            </p:nvCxnSpPr>
            <p:spPr>
              <a:xfrm>
                <a:off x="5515794" y="4419108"/>
                <a:ext cx="0" cy="13051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H="1">
                <a:off x="4436985" y="4722512"/>
                <a:ext cx="143273" cy="12008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Multiplier 40"/>
              <p:cNvSpPr/>
              <p:nvPr/>
            </p:nvSpPr>
            <p:spPr>
              <a:xfrm>
                <a:off x="4777427" y="6408760"/>
                <a:ext cx="224457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Multiplier 41"/>
              <p:cNvSpPr/>
              <p:nvPr/>
            </p:nvSpPr>
            <p:spPr>
              <a:xfrm>
                <a:off x="4144734" y="6302769"/>
                <a:ext cx="224457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" name="Connecteur droit avec flèche 42"/>
              <p:cNvCxnSpPr/>
              <p:nvPr/>
            </p:nvCxnSpPr>
            <p:spPr>
              <a:xfrm>
                <a:off x="4499589" y="5355280"/>
                <a:ext cx="38190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>
                <a:off x="6900969" y="5108152"/>
                <a:ext cx="325954" cy="207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>
                <a:off x="7226923" y="4946832"/>
                <a:ext cx="63044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Larme 45"/>
              <p:cNvSpPr/>
              <p:nvPr/>
            </p:nvSpPr>
            <p:spPr>
              <a:xfrm rot="18909316">
                <a:off x="5455131" y="5805282"/>
                <a:ext cx="137531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Larme 46"/>
              <p:cNvSpPr/>
              <p:nvPr/>
            </p:nvSpPr>
            <p:spPr>
              <a:xfrm rot="18909316">
                <a:off x="7174883" y="5725027"/>
                <a:ext cx="137531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8" name="Connecteur droit 47"/>
              <p:cNvCxnSpPr/>
              <p:nvPr/>
            </p:nvCxnSpPr>
            <p:spPr>
              <a:xfrm>
                <a:off x="6912260" y="4464115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/>
              <p:cNvSpPr txBox="1"/>
              <p:nvPr/>
            </p:nvSpPr>
            <p:spPr>
              <a:xfrm rot="16200000">
                <a:off x="6468250" y="4131142"/>
                <a:ext cx="844185" cy="3385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Le grand </a:t>
                </a:r>
                <a:r>
                  <a:rPr lang="fr-FR" sz="800" dirty="0" err="1"/>
                  <a:t>Bornand</a:t>
                </a:r>
                <a:endParaRPr lang="fr-FR" sz="800" dirty="0"/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>
                <a:off x="3385230" y="5343904"/>
                <a:ext cx="87173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ZoneTexte 106"/>
              <p:cNvSpPr txBox="1"/>
              <p:nvPr/>
            </p:nvSpPr>
            <p:spPr>
              <a:xfrm>
                <a:off x="4144734" y="5150829"/>
                <a:ext cx="4573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3,5</a:t>
                </a:r>
              </a:p>
            </p:txBody>
          </p:sp>
          <p:sp>
            <p:nvSpPr>
              <p:cNvPr id="52" name="ZoneTexte 106"/>
              <p:cNvSpPr txBox="1"/>
              <p:nvPr/>
            </p:nvSpPr>
            <p:spPr>
              <a:xfrm>
                <a:off x="4496838" y="5143078"/>
                <a:ext cx="4573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8</a:t>
                </a:r>
              </a:p>
            </p:txBody>
          </p:sp>
          <p:sp>
            <p:nvSpPr>
              <p:cNvPr id="53" name="ZoneTexte 106"/>
              <p:cNvSpPr txBox="1"/>
              <p:nvPr/>
            </p:nvSpPr>
            <p:spPr>
              <a:xfrm>
                <a:off x="4993421" y="5102780"/>
                <a:ext cx="45730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11</a:t>
                </a:r>
              </a:p>
            </p:txBody>
          </p:sp>
          <p:sp>
            <p:nvSpPr>
              <p:cNvPr id="54" name="ZoneTexte 106"/>
              <p:cNvSpPr txBox="1"/>
              <p:nvPr/>
            </p:nvSpPr>
            <p:spPr>
              <a:xfrm>
                <a:off x="6265236" y="4678876"/>
                <a:ext cx="5457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11,5</a:t>
                </a:r>
              </a:p>
            </p:txBody>
          </p:sp>
          <p:sp>
            <p:nvSpPr>
              <p:cNvPr id="55" name="ZoneTexte 106"/>
              <p:cNvSpPr txBox="1"/>
              <p:nvPr/>
            </p:nvSpPr>
            <p:spPr>
              <a:xfrm>
                <a:off x="6923172" y="4878954"/>
                <a:ext cx="27289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6</a:t>
                </a:r>
              </a:p>
            </p:txBody>
          </p:sp>
          <p:sp>
            <p:nvSpPr>
              <p:cNvPr id="56" name="ZoneTexte 106"/>
              <p:cNvSpPr txBox="1"/>
              <p:nvPr/>
            </p:nvSpPr>
            <p:spPr>
              <a:xfrm>
                <a:off x="5619099" y="4678876"/>
                <a:ext cx="35377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7,5</a:t>
                </a:r>
              </a:p>
            </p:txBody>
          </p:sp>
          <p:sp>
            <p:nvSpPr>
              <p:cNvPr id="57" name="ZoneTexte 106"/>
              <p:cNvSpPr txBox="1"/>
              <p:nvPr/>
            </p:nvSpPr>
            <p:spPr>
              <a:xfrm>
                <a:off x="7899984" y="4731388"/>
                <a:ext cx="35377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5</a:t>
                </a:r>
              </a:p>
            </p:txBody>
          </p:sp>
          <p:pic>
            <p:nvPicPr>
              <p:cNvPr id="5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5509" y="5657382"/>
                <a:ext cx="285750" cy="29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ZoneTexte 27"/>
              <p:cNvSpPr txBox="1"/>
              <p:nvPr/>
            </p:nvSpPr>
            <p:spPr>
              <a:xfrm rot="16200000">
                <a:off x="110649" y="4704077"/>
                <a:ext cx="858822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Thonon</a:t>
                </a:r>
              </a:p>
            </p:txBody>
          </p:sp>
          <p:cxnSp>
            <p:nvCxnSpPr>
              <p:cNvPr id="62" name="Connecteur droit 61"/>
              <p:cNvCxnSpPr/>
              <p:nvPr/>
            </p:nvCxnSpPr>
            <p:spPr>
              <a:xfrm flipH="1">
                <a:off x="4256964" y="4689140"/>
                <a:ext cx="1" cy="1323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 rot="16200000">
                <a:off x="3752930" y="4595337"/>
                <a:ext cx="936343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Taninges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 rot="16200000">
                <a:off x="4025319" y="4595336"/>
                <a:ext cx="936341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Chatillon</a:t>
                </a: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 rot="16200000">
                <a:off x="5028723" y="4235295"/>
                <a:ext cx="936343" cy="2238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Le Reposoir</a:t>
                </a: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783" y="6013009"/>
              <a:ext cx="300559" cy="300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53" y="5250800"/>
            <a:ext cx="29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68" y="5050197"/>
            <a:ext cx="2079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8076870" y="5923650"/>
            <a:ext cx="538852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Villa Jeanne d’Arc</a:t>
            </a:r>
          </a:p>
        </p:txBody>
      </p:sp>
    </p:spTree>
    <p:extLst>
      <p:ext uri="{BB962C8B-B14F-4D97-AF65-F5344CB8AC3E}">
        <p14:creationId xmlns:p14="http://schemas.microsoft.com/office/powerpoint/2010/main" val="399452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5" y="3474005"/>
            <a:ext cx="859631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e 80"/>
          <p:cNvGrpSpPr/>
          <p:nvPr/>
        </p:nvGrpSpPr>
        <p:grpSpPr>
          <a:xfrm>
            <a:off x="45111" y="3679446"/>
            <a:ext cx="8679861" cy="2821191"/>
            <a:chOff x="26059" y="3683160"/>
            <a:chExt cx="8679861" cy="2821191"/>
          </a:xfrm>
        </p:grpSpPr>
        <p:sp>
          <p:nvSpPr>
            <p:cNvPr id="60" name="ZoneTexte 59"/>
            <p:cNvSpPr txBox="1"/>
            <p:nvPr/>
          </p:nvSpPr>
          <p:spPr>
            <a:xfrm rot="16200000">
              <a:off x="-278232" y="5174427"/>
              <a:ext cx="885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981805" y="3683160"/>
              <a:ext cx="7724115" cy="2821191"/>
              <a:chOff x="981805" y="3702014"/>
              <a:chExt cx="7724115" cy="2821191"/>
            </a:xfrm>
          </p:grpSpPr>
          <p:cxnSp>
            <p:nvCxnSpPr>
              <p:cNvPr id="7" name="Connecteur droit 6"/>
              <p:cNvCxnSpPr/>
              <p:nvPr/>
            </p:nvCxnSpPr>
            <p:spPr>
              <a:xfrm>
                <a:off x="8598198" y="4021731"/>
                <a:ext cx="0" cy="10952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>
                <a:off x="5590302" y="4306158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/>
              <p:cNvCxnSpPr/>
              <p:nvPr/>
            </p:nvCxnSpPr>
            <p:spPr>
              <a:xfrm>
                <a:off x="6419427" y="4859290"/>
                <a:ext cx="2178771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6419427" y="4690097"/>
                <a:ext cx="0" cy="14587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5030150" y="4869160"/>
                <a:ext cx="560152" cy="132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>
                <a:off x="4537507" y="4869160"/>
                <a:ext cx="46153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Multiplier 12"/>
              <p:cNvSpPr/>
              <p:nvPr/>
            </p:nvSpPr>
            <p:spPr>
              <a:xfrm>
                <a:off x="6312004" y="6174305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>
                <a:off x="5020468" y="4284095"/>
                <a:ext cx="0" cy="6754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06"/>
              <p:cNvSpPr txBox="1"/>
              <p:nvPr/>
            </p:nvSpPr>
            <p:spPr>
              <a:xfrm>
                <a:off x="2816805" y="4936759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18</a:t>
                </a:r>
              </a:p>
            </p:txBody>
          </p:sp>
          <p:sp>
            <p:nvSpPr>
              <p:cNvPr id="16" name="Larme 15"/>
              <p:cNvSpPr/>
              <p:nvPr/>
            </p:nvSpPr>
            <p:spPr>
              <a:xfrm rot="18909316">
                <a:off x="6368477" y="6391479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Larme 16"/>
              <p:cNvSpPr/>
              <p:nvPr/>
            </p:nvSpPr>
            <p:spPr>
              <a:xfrm rot="18909316">
                <a:off x="3654084" y="6240098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Multiplier 17"/>
              <p:cNvSpPr/>
              <p:nvPr/>
            </p:nvSpPr>
            <p:spPr>
              <a:xfrm>
                <a:off x="1331640" y="6124333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 rot="16200000">
                <a:off x="5902367" y="4172157"/>
                <a:ext cx="1035875" cy="215448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Bourg Saint Maurice</a:t>
                </a:r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 flipV="1">
                <a:off x="1455721" y="5177911"/>
                <a:ext cx="1040704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/>
              <p:cNvCxnSpPr/>
              <p:nvPr/>
            </p:nvCxnSpPr>
            <p:spPr>
              <a:xfrm>
                <a:off x="2496426" y="5177911"/>
                <a:ext cx="1210195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106"/>
              <p:cNvSpPr txBox="1"/>
              <p:nvPr/>
            </p:nvSpPr>
            <p:spPr>
              <a:xfrm>
                <a:off x="7318040" y="4643846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31</a:t>
                </a:r>
              </a:p>
            </p:txBody>
          </p:sp>
          <p:cxnSp>
            <p:nvCxnSpPr>
              <p:cNvPr id="23" name="Connecteur droit 22"/>
              <p:cNvCxnSpPr/>
              <p:nvPr/>
            </p:nvCxnSpPr>
            <p:spPr>
              <a:xfrm>
                <a:off x="3724314" y="4326653"/>
                <a:ext cx="0" cy="1799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 rot="16200000">
                <a:off x="8112143" y="4122367"/>
                <a:ext cx="972109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Val </a:t>
                </a:r>
                <a:r>
                  <a:rPr lang="fr-FR" sz="800" dirty="0" err="1"/>
                  <a:t>di’isère</a:t>
                </a:r>
                <a:endParaRPr lang="fr-FR" sz="800" dirty="0"/>
              </a:p>
            </p:txBody>
          </p:sp>
          <p:sp>
            <p:nvSpPr>
              <p:cNvPr id="25" name="ZoneTexte 106"/>
              <p:cNvSpPr txBox="1"/>
              <p:nvPr/>
            </p:nvSpPr>
            <p:spPr>
              <a:xfrm>
                <a:off x="5843175" y="4906462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16</a:t>
                </a: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 rot="16200000">
                <a:off x="4469238" y="4071305"/>
                <a:ext cx="1077135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 err="1"/>
                  <a:t>Cormet</a:t>
                </a:r>
                <a:r>
                  <a:rPr lang="fr-FR" sz="800" b="1" dirty="0"/>
                  <a:t> de </a:t>
                </a:r>
                <a:r>
                  <a:rPr lang="fr-FR" sz="800" b="1" dirty="0" err="1"/>
                  <a:t>Roselend</a:t>
                </a:r>
                <a:endParaRPr lang="fr-FR" sz="800" b="1" dirty="0"/>
              </a:p>
              <a:p>
                <a:r>
                  <a:rPr lang="fr-FR" sz="800" b="1" dirty="0"/>
                  <a:t>1968 m</a:t>
                </a:r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 flipH="1">
                <a:off x="4537507" y="4096370"/>
                <a:ext cx="1" cy="12038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 rot="16200000">
                <a:off x="4069337" y="4185798"/>
                <a:ext cx="936341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Lac de </a:t>
                </a:r>
                <a:r>
                  <a:rPr lang="fr-FR" sz="800" dirty="0" err="1"/>
                  <a:t>Roselend</a:t>
                </a:r>
                <a:endParaRPr lang="fr-FR" sz="8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 rot="16200000">
                <a:off x="3277210" y="4179011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Beaufort</a:t>
                </a:r>
              </a:p>
            </p:txBody>
          </p:sp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785" y="5469781"/>
                <a:ext cx="301844" cy="3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ZoneTexte 106"/>
              <p:cNvSpPr txBox="1"/>
              <p:nvPr/>
            </p:nvSpPr>
            <p:spPr>
              <a:xfrm>
                <a:off x="5090164" y="4677554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4</a:t>
                </a:r>
              </a:p>
            </p:txBody>
          </p:sp>
          <p:cxnSp>
            <p:nvCxnSpPr>
              <p:cNvPr id="32" name="Connecteur droit 31"/>
              <p:cNvCxnSpPr/>
              <p:nvPr/>
            </p:nvCxnSpPr>
            <p:spPr>
              <a:xfrm flipH="1">
                <a:off x="2496425" y="4088158"/>
                <a:ext cx="1" cy="12038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ZoneTexte 32"/>
              <p:cNvSpPr txBox="1"/>
              <p:nvPr/>
            </p:nvSpPr>
            <p:spPr>
              <a:xfrm rot="16200000">
                <a:off x="2000050" y="4322591"/>
                <a:ext cx="940274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des saisies 1633m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 rot="16200000">
                <a:off x="5160891" y="4242017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Les </a:t>
                </a:r>
                <a:r>
                  <a:rPr lang="fr-FR" sz="800" dirty="0" err="1"/>
                  <a:t>Chapieux</a:t>
                </a:r>
                <a:endParaRPr lang="fr-FR" sz="800" dirty="0"/>
              </a:p>
            </p:txBody>
          </p:sp>
          <p:cxnSp>
            <p:nvCxnSpPr>
              <p:cNvPr id="35" name="Connecteur droit 34"/>
              <p:cNvCxnSpPr/>
              <p:nvPr/>
            </p:nvCxnSpPr>
            <p:spPr>
              <a:xfrm>
                <a:off x="1455721" y="4257481"/>
                <a:ext cx="0" cy="1840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ZoneTexte 35"/>
              <p:cNvSpPr txBox="1"/>
              <p:nvPr/>
            </p:nvSpPr>
            <p:spPr>
              <a:xfrm rot="16200000">
                <a:off x="1010531" y="4398298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Flumet</a:t>
                </a:r>
              </a:p>
            </p:txBody>
          </p:sp>
          <p:cxnSp>
            <p:nvCxnSpPr>
              <p:cNvPr id="37" name="Connecteur droit 36"/>
              <p:cNvCxnSpPr/>
              <p:nvPr/>
            </p:nvCxnSpPr>
            <p:spPr>
              <a:xfrm>
                <a:off x="1089526" y="4621809"/>
                <a:ext cx="0" cy="13835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37"/>
              <p:cNvSpPr txBox="1"/>
              <p:nvPr/>
            </p:nvSpPr>
            <p:spPr>
              <a:xfrm rot="16200000">
                <a:off x="660116" y="4422037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La </a:t>
                </a:r>
                <a:r>
                  <a:rPr lang="fr-FR" sz="800" dirty="0" err="1"/>
                  <a:t>Giettaz</a:t>
                </a:r>
                <a:endParaRPr lang="fr-FR" sz="800" dirty="0"/>
              </a:p>
            </p:txBody>
          </p:sp>
          <p:cxnSp>
            <p:nvCxnSpPr>
              <p:cNvPr id="39" name="Connecteur droit avec flèche 38"/>
              <p:cNvCxnSpPr/>
              <p:nvPr/>
            </p:nvCxnSpPr>
            <p:spPr>
              <a:xfrm>
                <a:off x="3706621" y="4962005"/>
                <a:ext cx="830886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5590302" y="5115010"/>
                <a:ext cx="83000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1089526" y="5336922"/>
                <a:ext cx="366195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riangle isocèle 42"/>
              <p:cNvSpPr/>
              <p:nvPr/>
            </p:nvSpPr>
            <p:spPr>
              <a:xfrm rot="10952113">
                <a:off x="3564240" y="6167658"/>
                <a:ext cx="150673" cy="93370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ZoneTexte 106"/>
              <p:cNvSpPr txBox="1"/>
              <p:nvPr/>
            </p:nvSpPr>
            <p:spPr>
              <a:xfrm>
                <a:off x="4537507" y="4648155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6</a:t>
                </a:r>
              </a:p>
            </p:txBody>
          </p:sp>
          <p:sp>
            <p:nvSpPr>
              <p:cNvPr id="45" name="ZoneTexte 106"/>
              <p:cNvSpPr txBox="1"/>
              <p:nvPr/>
            </p:nvSpPr>
            <p:spPr>
              <a:xfrm>
                <a:off x="3902002" y="4698721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14</a:t>
                </a:r>
              </a:p>
            </p:txBody>
          </p:sp>
          <p:sp>
            <p:nvSpPr>
              <p:cNvPr id="46" name="ZoneTexte 106"/>
              <p:cNvSpPr txBox="1"/>
              <p:nvPr/>
            </p:nvSpPr>
            <p:spPr>
              <a:xfrm>
                <a:off x="1756011" y="4934736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14</a:t>
                </a:r>
              </a:p>
            </p:txBody>
          </p:sp>
          <p:pic>
            <p:nvPicPr>
              <p:cNvPr id="48" name="Picture 4" descr="http://www.xn--icne-wqa.com/images/icones/1/1/pictograms-nps-misc-tunnel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7395" y="4935950"/>
                <a:ext cx="156468" cy="1564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http://www.xn--icne-wqa.com/images/icones/1/1/pictograms-nps-misc-tunne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3863" y="4935950"/>
                <a:ext cx="152212" cy="152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http://www.xn--icne-wqa.com/images/icones/1/1/pictograms-nps-misc-tunne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4369" y="4936759"/>
                <a:ext cx="152212" cy="1522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ZoneTexte 50"/>
              <p:cNvSpPr txBox="1"/>
              <p:nvPr/>
            </p:nvSpPr>
            <p:spPr>
              <a:xfrm>
                <a:off x="7841407" y="4582291"/>
                <a:ext cx="551729" cy="33855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/!\ tunnels</a:t>
                </a:r>
              </a:p>
            </p:txBody>
          </p:sp>
          <p:pic>
            <p:nvPicPr>
              <p:cNvPr id="52" name="Picture 11" descr="https://encrypted-tbn3.gstatic.com/images?q=tbn:ANd9GcR5Yowxd2x2pfn3R4uPgwUaMSZv4WKpQpR0Gnw_W4e5I8xby8GY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362" y="5547491"/>
                <a:ext cx="287027" cy="2511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ZoneTexte 106"/>
              <p:cNvSpPr txBox="1"/>
              <p:nvPr/>
            </p:nvSpPr>
            <p:spPr>
              <a:xfrm>
                <a:off x="1080192" y="5110782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</a:t>
                </a:r>
              </a:p>
            </p:txBody>
          </p:sp>
          <p:cxnSp>
            <p:nvCxnSpPr>
              <p:cNvPr id="42" name="Connecteur droit 41"/>
              <p:cNvCxnSpPr>
                <a:stCxn id="43" idx="4"/>
              </p:cNvCxnSpPr>
              <p:nvPr/>
            </p:nvCxnSpPr>
            <p:spPr>
              <a:xfrm flipV="1">
                <a:off x="3566379" y="6154275"/>
                <a:ext cx="164301" cy="10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560" y="5128730"/>
                <a:ext cx="300559" cy="300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" name="Larme 58"/>
              <p:cNvSpPr/>
              <p:nvPr/>
            </p:nvSpPr>
            <p:spPr>
              <a:xfrm rot="18909316">
                <a:off x="7543745" y="5639314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883" y="5469781"/>
                <a:ext cx="301844" cy="3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02202"/>
              </p:ext>
            </p:extLst>
          </p:nvPr>
        </p:nvGraphicFramePr>
        <p:xfrm>
          <a:off x="683633" y="917320"/>
          <a:ext cx="3618337" cy="2381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33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La </a:t>
                      </a:r>
                      <a:r>
                        <a:rPr lang="fr-FR" sz="800" dirty="0" err="1"/>
                        <a:t>Giettaz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780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Flumet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Col des</a:t>
                      </a:r>
                      <a:r>
                        <a:rPr lang="fr-FR" sz="800" baseline="0" dirty="0"/>
                        <a:t> Saisies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1633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920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Beaufort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800" dirty="0"/>
                        <a:t>1290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Lac de </a:t>
                      </a:r>
                      <a:r>
                        <a:rPr lang="fr-FR" sz="800" dirty="0" err="1"/>
                        <a:t>Roselend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 err="1"/>
                        <a:t>Cormet</a:t>
                      </a:r>
                      <a:r>
                        <a:rPr lang="fr-FR" sz="800" dirty="0"/>
                        <a:t> de </a:t>
                      </a:r>
                      <a:r>
                        <a:rPr lang="fr-FR" sz="800" dirty="0" err="1"/>
                        <a:t>Roselend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Les </a:t>
                      </a:r>
                      <a:r>
                        <a:rPr lang="fr-FR" sz="800" dirty="0" err="1"/>
                        <a:t>Chapieux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1646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/>
                        <a:t>2150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Bourg Saint-Maurice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823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1030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133">
                <a:tc>
                  <a:txBody>
                    <a:bodyPr/>
                    <a:lstStyle/>
                    <a:p>
                      <a:r>
                        <a:rPr lang="fr-FR" sz="800" dirty="0"/>
                        <a:t>Val </a:t>
                      </a:r>
                      <a:r>
                        <a:rPr lang="fr-FR" sz="800" dirty="0" err="1"/>
                        <a:t>d’isère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3150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6" name="ZoneTexte 75"/>
          <p:cNvSpPr txBox="1"/>
          <p:nvPr/>
        </p:nvSpPr>
        <p:spPr>
          <a:xfrm>
            <a:off x="683633" y="300856"/>
            <a:ext cx="8112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2 : LA GIETTAZ - VAL D’ISERE     Lundi 19 juin  </a:t>
            </a:r>
          </a:p>
        </p:txBody>
      </p:sp>
      <p:sp>
        <p:nvSpPr>
          <p:cNvPr id="77" name="Organigramme : Processus 76"/>
          <p:cNvSpPr/>
          <p:nvPr/>
        </p:nvSpPr>
        <p:spPr>
          <a:xfrm>
            <a:off x="4607516" y="926837"/>
            <a:ext cx="4188444" cy="96310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nn-NO" dirty="0">
                <a:solidFill>
                  <a:sysClr val="windowText" lastClr="000000"/>
                </a:solidFill>
              </a:rPr>
              <a:t>110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n-NO" dirty="0">
                <a:solidFill>
                  <a:sysClr val="windowText" lastClr="000000"/>
                </a:solidFill>
              </a:rPr>
              <a:t>D+ : 3150 m / D- : 2455 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nn-NO" b="1" dirty="0">
                <a:solidFill>
                  <a:srgbClr val="FF0000"/>
                </a:solidFill>
              </a:rPr>
              <a:t>!! ECLAIRAGE IMPERATIF !!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8" name="Organigramme : Processus 77"/>
          <p:cNvSpPr/>
          <p:nvPr/>
        </p:nvSpPr>
        <p:spPr>
          <a:xfrm>
            <a:off x="4596771" y="1930435"/>
            <a:ext cx="4188444" cy="144016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Flumet, suivre les Saisies.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beaufort, suivre </a:t>
            </a:r>
            <a:r>
              <a:rPr lang="fr-FR" sz="900" dirty="0" err="1">
                <a:solidFill>
                  <a:sysClr val="windowText" lastClr="000000"/>
                </a:solidFill>
              </a:rPr>
              <a:t>Cormet</a:t>
            </a:r>
            <a:r>
              <a:rPr lang="fr-FR" sz="900" dirty="0">
                <a:solidFill>
                  <a:sysClr val="windowText" lastClr="000000"/>
                </a:solidFill>
              </a:rPr>
              <a:t> de </a:t>
            </a:r>
            <a:r>
              <a:rPr lang="fr-FR" sz="900" dirty="0" err="1">
                <a:solidFill>
                  <a:sysClr val="windowText" lastClr="000000"/>
                </a:solidFill>
              </a:rPr>
              <a:t>Roselend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En arrivant sur Bourg Saint-Maurice, se laisser descendre jusqu’au rond point devant la gare, puis direction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Dans la montée 3 points d’eau à Ste Foy (à gauche), la </a:t>
            </a:r>
            <a:r>
              <a:rPr lang="fr-FR" sz="900" dirty="0" err="1">
                <a:solidFill>
                  <a:sysClr val="windowText" lastClr="000000"/>
                </a:solidFill>
              </a:rPr>
              <a:t>Thuile</a:t>
            </a:r>
            <a:r>
              <a:rPr lang="fr-FR" sz="900" dirty="0">
                <a:solidFill>
                  <a:sysClr val="windowText" lastClr="000000"/>
                </a:solidFill>
              </a:rPr>
              <a:t> (caché sur la droite)  et avant le premier paravalanche « des </a:t>
            </a:r>
            <a:r>
              <a:rPr lang="fr-FR" sz="900" dirty="0" err="1">
                <a:solidFill>
                  <a:sysClr val="windowText" lastClr="000000"/>
                </a:solidFill>
              </a:rPr>
              <a:t>Pigettes</a:t>
            </a:r>
            <a:r>
              <a:rPr lang="fr-FR" sz="900" dirty="0">
                <a:solidFill>
                  <a:sysClr val="windowText" lastClr="000000"/>
                </a:solidFill>
              </a:rPr>
              <a:t> »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b="1" dirty="0">
                <a:solidFill>
                  <a:sysClr val="windowText" lastClr="000000"/>
                </a:solidFill>
              </a:rPr>
              <a:t>Prévoir  impérativement </a:t>
            </a:r>
            <a:r>
              <a:rPr lang="fr-FR" sz="900" dirty="0">
                <a:solidFill>
                  <a:sysClr val="windowText" lastClr="000000"/>
                </a:solidFill>
              </a:rPr>
              <a:t>feux de signalisation avant-arrière pour le passage des tunnels (peuvent ne pas être éclairés)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Chantiers fréquents sur la montée de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Centre UCPA situé sur la fin de l’allée centrale de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r>
              <a:rPr lang="fr-FR" sz="900" dirty="0">
                <a:solidFill>
                  <a:sysClr val="windowText" lastClr="000000"/>
                </a:solidFill>
              </a:rPr>
              <a:t>, au bord à droite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8328771" y="5184219"/>
            <a:ext cx="538852" cy="2154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UCPA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18563" y="5318068"/>
            <a:ext cx="288999" cy="29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Larme 63"/>
          <p:cNvSpPr/>
          <p:nvPr/>
        </p:nvSpPr>
        <p:spPr>
          <a:xfrm rot="18909316">
            <a:off x="7202153" y="5902585"/>
            <a:ext cx="132364" cy="131726"/>
          </a:xfrm>
          <a:prstGeom prst="teardrop">
            <a:avLst>
              <a:gd name="adj" fmla="val 155771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Larme 64"/>
          <p:cNvSpPr/>
          <p:nvPr/>
        </p:nvSpPr>
        <p:spPr>
          <a:xfrm rot="18909316">
            <a:off x="7354553" y="5751761"/>
            <a:ext cx="132364" cy="131726"/>
          </a:xfrm>
          <a:prstGeom prst="teardrop">
            <a:avLst>
              <a:gd name="adj" fmla="val 155771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49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9409"/>
            <a:ext cx="854075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26059" y="3836651"/>
            <a:ext cx="8741949" cy="2899961"/>
            <a:chOff x="26059" y="3859409"/>
            <a:chExt cx="8741949" cy="2899961"/>
          </a:xfrm>
        </p:grpSpPr>
        <p:sp>
          <p:nvSpPr>
            <p:cNvPr id="5" name="ZoneTexte 4"/>
            <p:cNvSpPr txBox="1"/>
            <p:nvPr/>
          </p:nvSpPr>
          <p:spPr>
            <a:xfrm rot="16200000">
              <a:off x="-278232" y="5174427"/>
              <a:ext cx="8855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  <p:grpSp>
          <p:nvGrpSpPr>
            <p:cNvPr id="94" name="Groupe 93"/>
            <p:cNvGrpSpPr/>
            <p:nvPr/>
          </p:nvGrpSpPr>
          <p:grpSpPr>
            <a:xfrm>
              <a:off x="793327" y="3859409"/>
              <a:ext cx="7974681" cy="2899961"/>
              <a:chOff x="793327" y="3859409"/>
              <a:chExt cx="7974681" cy="2899961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8563296" y="4399838"/>
                <a:ext cx="0" cy="1517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3041830" y="4512501"/>
                <a:ext cx="4" cy="112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6003478" y="4620656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 flipH="1">
                <a:off x="911551" y="4642369"/>
                <a:ext cx="1" cy="9795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 rot="16200000">
                <a:off x="521348" y="4241039"/>
                <a:ext cx="759401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Val </a:t>
                </a:r>
                <a:r>
                  <a:rPr lang="fr-FR" sz="800" dirty="0" err="1"/>
                  <a:t>d’isère</a:t>
                </a:r>
                <a:endParaRPr lang="fr-FR" sz="800" dirty="0"/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 flipV="1">
                <a:off x="7756612" y="5230816"/>
                <a:ext cx="806684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>
                <a:off x="7117709" y="4915245"/>
                <a:ext cx="638903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7131400" y="4206017"/>
                <a:ext cx="2938" cy="7699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1776858" y="4470077"/>
                <a:ext cx="0" cy="43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5363162" y="5309423"/>
                <a:ext cx="660798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4566842" y="5329845"/>
                <a:ext cx="808428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2410310" y="5312926"/>
                <a:ext cx="63345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Multiplier 25"/>
              <p:cNvSpPr/>
              <p:nvPr/>
            </p:nvSpPr>
            <p:spPr>
              <a:xfrm>
                <a:off x="5272900" y="6579350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8478903" y="5953443"/>
                <a:ext cx="289105" cy="2906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8" name="Connecteur droit 27"/>
              <p:cNvCxnSpPr/>
              <p:nvPr/>
            </p:nvCxnSpPr>
            <p:spPr>
              <a:xfrm>
                <a:off x="5375270" y="4591004"/>
                <a:ext cx="0" cy="1755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106"/>
              <p:cNvSpPr txBox="1"/>
              <p:nvPr/>
            </p:nvSpPr>
            <p:spPr>
              <a:xfrm>
                <a:off x="1946135" y="4681191"/>
                <a:ext cx="4107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13,5</a:t>
                </a:r>
              </a:p>
            </p:txBody>
          </p:sp>
          <p:sp>
            <p:nvSpPr>
              <p:cNvPr id="30" name="ZoneTexte 106"/>
              <p:cNvSpPr txBox="1"/>
              <p:nvPr/>
            </p:nvSpPr>
            <p:spPr>
              <a:xfrm>
                <a:off x="3891042" y="5114401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17</a:t>
                </a:r>
              </a:p>
            </p:txBody>
          </p:sp>
          <p:sp>
            <p:nvSpPr>
              <p:cNvPr id="31" name="Larme 30"/>
              <p:cNvSpPr/>
              <p:nvPr/>
            </p:nvSpPr>
            <p:spPr>
              <a:xfrm rot="18909316">
                <a:off x="6172799" y="5980949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Larme 31"/>
              <p:cNvSpPr/>
              <p:nvPr/>
            </p:nvSpPr>
            <p:spPr>
              <a:xfrm rot="18909316">
                <a:off x="5924437" y="5922699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Larme 32"/>
              <p:cNvSpPr/>
              <p:nvPr/>
            </p:nvSpPr>
            <p:spPr>
              <a:xfrm rot="18909316">
                <a:off x="5287245" y="6420118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Multiplier 33"/>
              <p:cNvSpPr/>
              <p:nvPr/>
            </p:nvSpPr>
            <p:spPr>
              <a:xfrm>
                <a:off x="7648600" y="5575698"/>
                <a:ext cx="216024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16200000">
                <a:off x="6673429" y="4226496"/>
                <a:ext cx="853428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du Galibier</a:t>
                </a:r>
              </a:p>
              <a:p>
                <a:r>
                  <a:rPr lang="fr-FR" sz="800" b="1" dirty="0"/>
                  <a:t>2642 m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 rot="16200000">
                <a:off x="1414253" y="4190011"/>
                <a:ext cx="803400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 l’Iseran</a:t>
                </a:r>
              </a:p>
              <a:p>
                <a:r>
                  <a:rPr lang="fr-FR" sz="800" b="1" dirty="0"/>
                  <a:t>2764 m</a:t>
                </a:r>
              </a:p>
            </p:txBody>
          </p:sp>
          <p:sp>
            <p:nvSpPr>
              <p:cNvPr id="38" name="Larme 37"/>
              <p:cNvSpPr/>
              <p:nvPr/>
            </p:nvSpPr>
            <p:spPr>
              <a:xfrm rot="18909316">
                <a:off x="2367439" y="5659056"/>
                <a:ext cx="132364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9" name="Connecteur droit avec flèche 38"/>
              <p:cNvCxnSpPr/>
              <p:nvPr/>
            </p:nvCxnSpPr>
            <p:spPr>
              <a:xfrm>
                <a:off x="6314876" y="4908202"/>
                <a:ext cx="81946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6003478" y="5312926"/>
                <a:ext cx="284016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>
                <a:off x="3719920" y="5329845"/>
                <a:ext cx="85382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106"/>
              <p:cNvSpPr txBox="1"/>
              <p:nvPr/>
            </p:nvSpPr>
            <p:spPr>
              <a:xfrm>
                <a:off x="8010360" y="5002224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22</a:t>
                </a:r>
              </a:p>
            </p:txBody>
          </p:sp>
          <p:cxnSp>
            <p:nvCxnSpPr>
              <p:cNvPr id="43" name="Connecteur droit 42"/>
              <p:cNvCxnSpPr/>
              <p:nvPr/>
            </p:nvCxnSpPr>
            <p:spPr>
              <a:xfrm>
                <a:off x="3715151" y="4666720"/>
                <a:ext cx="4" cy="1285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ZoneTexte 43"/>
              <p:cNvSpPr txBox="1"/>
              <p:nvPr/>
            </p:nvSpPr>
            <p:spPr>
              <a:xfrm rot="16200000">
                <a:off x="8064082" y="4176187"/>
                <a:ext cx="972109" cy="3385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Serre-Chevalier</a:t>
                </a:r>
              </a:p>
              <a:p>
                <a:pPr algn="ctr"/>
                <a:r>
                  <a:rPr lang="fr-FR" sz="800" dirty="0"/>
                  <a:t>La Salle les Alpes</a:t>
                </a: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 rot="16200000">
                <a:off x="2536923" y="4376211"/>
                <a:ext cx="1064397" cy="21544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Col de la </a:t>
                </a:r>
                <a:r>
                  <a:rPr lang="fr-FR" sz="800" dirty="0" err="1"/>
                  <a:t>Madelleine</a:t>
                </a:r>
                <a:endParaRPr lang="fr-FR" sz="800" dirty="0"/>
              </a:p>
            </p:txBody>
          </p:sp>
          <p:sp>
            <p:nvSpPr>
              <p:cNvPr id="46" name="ZoneTexte 106"/>
              <p:cNvSpPr txBox="1"/>
              <p:nvPr/>
            </p:nvSpPr>
            <p:spPr>
              <a:xfrm>
                <a:off x="5990620" y="5071188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5</a:t>
                </a:r>
              </a:p>
            </p:txBody>
          </p:sp>
          <p:sp>
            <p:nvSpPr>
              <p:cNvPr id="47" name="ZoneTexte 106"/>
              <p:cNvSpPr txBox="1"/>
              <p:nvPr/>
            </p:nvSpPr>
            <p:spPr>
              <a:xfrm>
                <a:off x="5446797" y="5103766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12</a:t>
                </a:r>
              </a:p>
            </p:txBody>
          </p:sp>
          <p:sp>
            <p:nvSpPr>
              <p:cNvPr id="48" name="ZoneTexte 106"/>
              <p:cNvSpPr txBox="1"/>
              <p:nvPr/>
            </p:nvSpPr>
            <p:spPr>
              <a:xfrm>
                <a:off x="3390515" y="5103766"/>
                <a:ext cx="3584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6</a:t>
                </a:r>
              </a:p>
            </p:txBody>
          </p:sp>
          <p:sp>
            <p:nvSpPr>
              <p:cNvPr id="49" name="ZoneTexte 106"/>
              <p:cNvSpPr txBox="1"/>
              <p:nvPr/>
            </p:nvSpPr>
            <p:spPr>
              <a:xfrm>
                <a:off x="3050487" y="5095865"/>
                <a:ext cx="25271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</a:t>
                </a:r>
              </a:p>
            </p:txBody>
          </p:sp>
          <p:pic>
            <p:nvPicPr>
              <p:cNvPr id="5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2699" y="5890746"/>
                <a:ext cx="301844" cy="3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658243" y="5165751"/>
                <a:ext cx="209012" cy="209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ZoneTexte 52"/>
              <p:cNvSpPr txBox="1"/>
              <p:nvPr/>
            </p:nvSpPr>
            <p:spPr>
              <a:xfrm rot="16200000">
                <a:off x="5459296" y="4351629"/>
                <a:ext cx="1013603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du </a:t>
                </a:r>
                <a:r>
                  <a:rPr lang="fr-FR" sz="800" b="1" dirty="0" err="1"/>
                  <a:t>Telegraphe</a:t>
                </a:r>
                <a:endParaRPr lang="fr-FR" sz="800" b="1" dirty="0"/>
              </a:p>
              <a:p>
                <a:r>
                  <a:rPr lang="fr-FR" sz="800" b="1" dirty="0"/>
                  <a:t>1566 m</a:t>
                </a:r>
              </a:p>
            </p:txBody>
          </p:sp>
          <p:cxnSp>
            <p:nvCxnSpPr>
              <p:cNvPr id="54" name="Connecteur droit 53"/>
              <p:cNvCxnSpPr/>
              <p:nvPr/>
            </p:nvCxnSpPr>
            <p:spPr>
              <a:xfrm>
                <a:off x="7756612" y="4374876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ZoneTexte 54"/>
              <p:cNvSpPr txBox="1"/>
              <p:nvPr/>
            </p:nvSpPr>
            <p:spPr>
              <a:xfrm rot="16200000">
                <a:off x="7286475" y="4205600"/>
                <a:ext cx="940274" cy="33855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du Lautaret</a:t>
                </a:r>
              </a:p>
              <a:p>
                <a:r>
                  <a:rPr lang="fr-FR" sz="800" b="1" dirty="0"/>
                  <a:t>2058 m</a:t>
                </a:r>
              </a:p>
            </p:txBody>
          </p:sp>
          <p:cxnSp>
            <p:nvCxnSpPr>
              <p:cNvPr id="56" name="Connecteur droit 55"/>
              <p:cNvCxnSpPr/>
              <p:nvPr/>
            </p:nvCxnSpPr>
            <p:spPr>
              <a:xfrm>
                <a:off x="6314876" y="4670230"/>
                <a:ext cx="0" cy="1121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ZoneTexte 56"/>
              <p:cNvSpPr txBox="1"/>
              <p:nvPr/>
            </p:nvSpPr>
            <p:spPr>
              <a:xfrm rot="16200000">
                <a:off x="4945704" y="4341368"/>
                <a:ext cx="85913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 err="1"/>
                  <a:t>Siant-Michel</a:t>
                </a:r>
                <a:endParaRPr lang="fr-FR" sz="800" dirty="0"/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>
                <a:off x="4573747" y="4333890"/>
                <a:ext cx="0" cy="17551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/>
              <p:cNvSpPr txBox="1"/>
              <p:nvPr/>
            </p:nvSpPr>
            <p:spPr>
              <a:xfrm rot="16200000">
                <a:off x="4297385" y="4479267"/>
                <a:ext cx="549529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Modane</a:t>
                </a:r>
              </a:p>
            </p:txBody>
          </p:sp>
          <p:sp>
            <p:nvSpPr>
              <p:cNvPr id="60" name="ZoneTexte 106"/>
              <p:cNvSpPr txBox="1"/>
              <p:nvPr/>
            </p:nvSpPr>
            <p:spPr>
              <a:xfrm>
                <a:off x="2555820" y="5097482"/>
                <a:ext cx="35848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13</a:t>
                </a:r>
              </a:p>
            </p:txBody>
          </p:sp>
          <p:cxnSp>
            <p:nvCxnSpPr>
              <p:cNvPr id="61" name="Connecteur droit 60"/>
              <p:cNvCxnSpPr/>
              <p:nvPr/>
            </p:nvCxnSpPr>
            <p:spPr>
              <a:xfrm>
                <a:off x="2419669" y="4470077"/>
                <a:ext cx="4" cy="112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 rot="16200000">
                <a:off x="2112152" y="4241038"/>
                <a:ext cx="642936" cy="21544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Bonneval</a:t>
                </a:r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>
                <a:off x="3387107" y="4760988"/>
                <a:ext cx="0" cy="11211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ZoneTexte 63"/>
              <p:cNvSpPr txBox="1"/>
              <p:nvPr/>
            </p:nvSpPr>
            <p:spPr>
              <a:xfrm rot="16200000">
                <a:off x="3065639" y="4573032"/>
                <a:ext cx="642936" cy="21544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Val </a:t>
                </a:r>
                <a:r>
                  <a:rPr lang="fr-FR" sz="800" dirty="0" err="1"/>
                  <a:t>cenis</a:t>
                </a:r>
                <a:endParaRPr lang="fr-FR" sz="800" dirty="0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 rot="16200000">
                <a:off x="3290509" y="4467042"/>
                <a:ext cx="858822" cy="21544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 err="1"/>
                  <a:t>Termignon</a:t>
                </a:r>
                <a:endParaRPr lang="fr-FR" sz="800" dirty="0"/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3640396" y="6346199"/>
                <a:ext cx="1012873" cy="2154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Fort de l’</a:t>
                </a:r>
                <a:r>
                  <a:rPr lang="fr-FR" sz="800" dirty="0" err="1"/>
                  <a:t>esseillon</a:t>
                </a:r>
                <a:endParaRPr lang="fr-FR" sz="800" dirty="0"/>
              </a:p>
            </p:txBody>
          </p:sp>
          <p:cxnSp>
            <p:nvCxnSpPr>
              <p:cNvPr id="70" name="Connecteur droit avec flèche 69"/>
              <p:cNvCxnSpPr/>
              <p:nvPr/>
            </p:nvCxnSpPr>
            <p:spPr>
              <a:xfrm>
                <a:off x="3357798" y="5318537"/>
                <a:ext cx="37638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/>
              <p:cNvCxnSpPr/>
              <p:nvPr/>
            </p:nvCxnSpPr>
            <p:spPr>
              <a:xfrm>
                <a:off x="3029652" y="5309423"/>
                <a:ext cx="360863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avec flèche 71"/>
              <p:cNvCxnSpPr/>
              <p:nvPr/>
            </p:nvCxnSpPr>
            <p:spPr>
              <a:xfrm>
                <a:off x="1776858" y="4870135"/>
                <a:ext cx="63345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/>
              <p:cNvCxnSpPr/>
              <p:nvPr/>
            </p:nvCxnSpPr>
            <p:spPr>
              <a:xfrm>
                <a:off x="901049" y="4869160"/>
                <a:ext cx="875809" cy="97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106"/>
              <p:cNvSpPr txBox="1"/>
              <p:nvPr/>
            </p:nvSpPr>
            <p:spPr>
              <a:xfrm>
                <a:off x="7263079" y="4670230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9</a:t>
                </a:r>
              </a:p>
            </p:txBody>
          </p:sp>
          <p:sp>
            <p:nvSpPr>
              <p:cNvPr id="75" name="ZoneTexte 106"/>
              <p:cNvSpPr txBox="1"/>
              <p:nvPr/>
            </p:nvSpPr>
            <p:spPr>
              <a:xfrm>
                <a:off x="6524204" y="4692758"/>
                <a:ext cx="3242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18</a:t>
                </a:r>
              </a:p>
            </p:txBody>
          </p:sp>
          <p:sp>
            <p:nvSpPr>
              <p:cNvPr id="76" name="ZoneTexte 106"/>
              <p:cNvSpPr txBox="1"/>
              <p:nvPr/>
            </p:nvSpPr>
            <p:spPr>
              <a:xfrm>
                <a:off x="1097842" y="4681191"/>
                <a:ext cx="41071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15,5</a:t>
                </a:r>
              </a:p>
            </p:txBody>
          </p:sp>
          <p:sp>
            <p:nvSpPr>
              <p:cNvPr id="77" name="ZoneTexte 106"/>
              <p:cNvSpPr txBox="1"/>
              <p:nvPr/>
            </p:nvSpPr>
            <p:spPr>
              <a:xfrm>
                <a:off x="4750994" y="5114401"/>
                <a:ext cx="4401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17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 rot="16200000">
                <a:off x="6056132" y="4479416"/>
                <a:ext cx="517488" cy="21544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Valloire</a:t>
                </a: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2197" y="5523256"/>
                <a:ext cx="389495" cy="3977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aphicFrame>
        <p:nvGraphicFramePr>
          <p:cNvPr id="96" name="Tableau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62543"/>
              </p:ext>
            </p:extLst>
          </p:nvPr>
        </p:nvGraphicFramePr>
        <p:xfrm>
          <a:off x="593623" y="728700"/>
          <a:ext cx="355321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897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 </a:t>
                      </a:r>
                      <a:r>
                        <a:rPr lang="fr-FR" sz="800" dirty="0" err="1"/>
                        <a:t>d’isère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950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 l’Iseran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15,5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2764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Bonneval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29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1811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950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/>
                    </a:p>
                    <a:p>
                      <a:r>
                        <a:rPr lang="fr-FR" sz="800" dirty="0"/>
                        <a:t>90</a:t>
                      </a:r>
                    </a:p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de la Madeleine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1738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 Cenis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49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1401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sz="800" dirty="0"/>
                    </a:p>
                    <a:p>
                      <a:endParaRPr lang="fr-FR" sz="800" dirty="0"/>
                    </a:p>
                    <a:p>
                      <a:r>
                        <a:rPr lang="fr-FR" sz="800" dirty="0"/>
                        <a:t>160</a:t>
                      </a:r>
                    </a:p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 err="1"/>
                        <a:t>Termignon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Modane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1065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Saint-Michel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718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dirty="0"/>
                        <a:t>850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du </a:t>
                      </a:r>
                      <a:r>
                        <a:rPr lang="fr-FR" sz="800" dirty="0" err="1"/>
                        <a:t>Telegraphe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1565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Valloire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1446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/>
                    </a:p>
                    <a:p>
                      <a:r>
                        <a:rPr lang="fr-FR" sz="800" dirty="0"/>
                        <a:t>1200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du Galibier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2642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3240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Col du Lautaret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2068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3240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97">
                <a:tc>
                  <a:txBody>
                    <a:bodyPr/>
                    <a:lstStyle/>
                    <a:p>
                      <a:r>
                        <a:rPr lang="fr-FR" sz="800" dirty="0"/>
                        <a:t>Serre Chevalier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3240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8" name="ZoneTexte 97"/>
          <p:cNvSpPr txBox="1"/>
          <p:nvPr/>
        </p:nvSpPr>
        <p:spPr>
          <a:xfrm>
            <a:off x="611560" y="300856"/>
            <a:ext cx="8112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3 : VAL D’ISERE – SERRE CHEVALIER       Mardi 20 juin </a:t>
            </a:r>
          </a:p>
        </p:txBody>
      </p:sp>
      <p:sp>
        <p:nvSpPr>
          <p:cNvPr id="99" name="Organigramme : Processus 98"/>
          <p:cNvSpPr/>
          <p:nvPr/>
        </p:nvSpPr>
        <p:spPr>
          <a:xfrm>
            <a:off x="4408647" y="773987"/>
            <a:ext cx="4315240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152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3240 m   D- : 3600</a:t>
            </a:r>
          </a:p>
        </p:txBody>
      </p:sp>
      <p:sp>
        <p:nvSpPr>
          <p:cNvPr id="100" name="Organigramme : Processus 99"/>
          <p:cNvSpPr/>
          <p:nvPr/>
        </p:nvSpPr>
        <p:spPr>
          <a:xfrm>
            <a:off x="4361691" y="1628800"/>
            <a:ext cx="4362196" cy="20869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Quitter Val </a:t>
            </a:r>
            <a:r>
              <a:rPr lang="fr-FR" sz="900" dirty="0" err="1">
                <a:solidFill>
                  <a:sysClr val="windowText" lastClr="000000"/>
                </a:solidFill>
              </a:rPr>
              <a:t>d’isère</a:t>
            </a:r>
            <a:r>
              <a:rPr lang="fr-FR" sz="900" dirty="0">
                <a:solidFill>
                  <a:sysClr val="windowText" lastClr="000000"/>
                </a:solidFill>
              </a:rPr>
              <a:t> par le haut , direction col de l’Iseran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Descendre la vallée de la Maurienne jusqu’à Saint-Michel.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saint Michel , n’oublier par de tourner à gauche !, et  « tout à gauche »   pour attaquer les 2200 m de D+ du Galibier ! Direction  Col du Télégraphe, Valloire, puis Galibier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Au col du Lautaret prendre direction Briançon.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Arrivée de l’étape à la Salle des Alpes (2eme  station de Serre-Chevalier en descendant du col du Lautaret, 6km après </a:t>
            </a:r>
            <a:r>
              <a:rPr lang="fr-FR" sz="900" dirty="0" err="1">
                <a:solidFill>
                  <a:sysClr val="windowText" lastClr="000000"/>
                </a:solidFill>
              </a:rPr>
              <a:t>Monetier</a:t>
            </a:r>
            <a:r>
              <a:rPr lang="fr-FR" sz="900" dirty="0">
                <a:solidFill>
                  <a:sysClr val="windowText" lastClr="000000"/>
                </a:solidFill>
              </a:rPr>
              <a:t> les Bains)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Au rond point de la Salle les Alpes, prendre à droite en descendant, le centre UCPA est 200 m plus loin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354029" y="6290398"/>
            <a:ext cx="538852" cy="2154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UCPA</a:t>
            </a:r>
          </a:p>
        </p:txBody>
      </p:sp>
    </p:spTree>
    <p:extLst>
      <p:ext uri="{BB962C8B-B14F-4D97-AF65-F5344CB8AC3E}">
        <p14:creationId xmlns:p14="http://schemas.microsoft.com/office/powerpoint/2010/main" val="213338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32" y="3834045"/>
            <a:ext cx="8907463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" name="Tableau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48741"/>
              </p:ext>
            </p:extLst>
          </p:nvPr>
        </p:nvGraphicFramePr>
        <p:xfrm>
          <a:off x="611560" y="773705"/>
          <a:ext cx="3560691" cy="275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95">
                <a:tc>
                  <a:txBody>
                    <a:bodyPr/>
                    <a:lstStyle/>
                    <a:p>
                      <a:r>
                        <a:rPr lang="fr-FR" sz="800" dirty="0"/>
                        <a:t>Serre-Chevalier (</a:t>
                      </a:r>
                      <a:r>
                        <a:rPr lang="fr-FR" sz="800" dirty="0" err="1"/>
                        <a:t>Chantemerle</a:t>
                      </a:r>
                      <a:r>
                        <a:rPr lang="fr-FR" sz="800" dirty="0"/>
                        <a:t>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1366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 err="1"/>
                        <a:t>Briancon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1205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1150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Col de l’Izoard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2361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Arvieux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1563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Croisement Izoard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Guillestre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57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1040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1280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800" dirty="0"/>
                        <a:t>1070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Vars station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72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1854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2100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096">
                <a:tc>
                  <a:txBody>
                    <a:bodyPr/>
                    <a:lstStyle/>
                    <a:p>
                      <a:r>
                        <a:rPr lang="fr-FR" sz="800" dirty="0"/>
                        <a:t>Col de Vars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76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2108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2350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Saint-Paul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1470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Jausiers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Barcelonnette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107,5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1134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3" name="ZoneTexte 82"/>
          <p:cNvSpPr txBox="1"/>
          <p:nvPr/>
        </p:nvSpPr>
        <p:spPr>
          <a:xfrm>
            <a:off x="611560" y="300856"/>
            <a:ext cx="8112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4 : SERRE CHEVALIER  - BARCELONNETTE      Mercredi 21 juin</a:t>
            </a:r>
          </a:p>
        </p:txBody>
      </p:sp>
      <p:sp>
        <p:nvSpPr>
          <p:cNvPr id="84" name="Organigramme : Processus 83"/>
          <p:cNvSpPr/>
          <p:nvPr/>
        </p:nvSpPr>
        <p:spPr>
          <a:xfrm>
            <a:off x="4408647" y="773987"/>
            <a:ext cx="4315240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112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2350 m   D- : 2590</a:t>
            </a:r>
          </a:p>
        </p:txBody>
      </p:sp>
      <p:grpSp>
        <p:nvGrpSpPr>
          <p:cNvPr id="85" name="Groupe 84"/>
          <p:cNvGrpSpPr/>
          <p:nvPr/>
        </p:nvGrpSpPr>
        <p:grpSpPr>
          <a:xfrm>
            <a:off x="26060" y="3996060"/>
            <a:ext cx="8874334" cy="2676113"/>
            <a:chOff x="26060" y="3996060"/>
            <a:chExt cx="8874334" cy="2676113"/>
          </a:xfrm>
        </p:grpSpPr>
        <p:grpSp>
          <p:nvGrpSpPr>
            <p:cNvPr id="78" name="Groupe 77"/>
            <p:cNvGrpSpPr/>
            <p:nvPr/>
          </p:nvGrpSpPr>
          <p:grpSpPr>
            <a:xfrm>
              <a:off x="746574" y="3996060"/>
              <a:ext cx="8153820" cy="2676113"/>
              <a:chOff x="746574" y="3996060"/>
              <a:chExt cx="8153820" cy="2676113"/>
            </a:xfrm>
          </p:grpSpPr>
          <p:cxnSp>
            <p:nvCxnSpPr>
              <p:cNvPr id="8" name="Connecteur droit 7"/>
              <p:cNvCxnSpPr/>
              <p:nvPr/>
            </p:nvCxnSpPr>
            <p:spPr>
              <a:xfrm>
                <a:off x="8088516" y="4426520"/>
                <a:ext cx="0" cy="154622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3611007" y="4560089"/>
                <a:ext cx="4" cy="1121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H="1">
                <a:off x="7174750" y="4761438"/>
                <a:ext cx="1" cy="1052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 rot="16200000">
                <a:off x="6829850" y="4548493"/>
                <a:ext cx="684077" cy="2153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Saint-Paul</a:t>
                </a:r>
              </a:p>
            </p:txBody>
          </p:sp>
          <p:cxnSp>
            <p:nvCxnSpPr>
              <p:cNvPr id="12" name="Connecteur droit 11"/>
              <p:cNvCxnSpPr/>
              <p:nvPr/>
            </p:nvCxnSpPr>
            <p:spPr>
              <a:xfrm>
                <a:off x="6051705" y="4348947"/>
                <a:ext cx="0" cy="11350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 rot="16200000">
                <a:off x="5564951" y="4374433"/>
                <a:ext cx="972109" cy="2153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Vars</a:t>
                </a:r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>
                <a:off x="860091" y="4599130"/>
                <a:ext cx="0" cy="1280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14"/>
              <p:cNvSpPr txBox="1"/>
              <p:nvPr/>
            </p:nvSpPr>
            <p:spPr>
              <a:xfrm rot="16200000">
                <a:off x="386205" y="4824484"/>
                <a:ext cx="936104" cy="2153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 err="1"/>
                  <a:t>Chantemerle</a:t>
                </a:r>
                <a:endParaRPr lang="fr-FR" sz="800" dirty="0"/>
              </a:p>
            </p:txBody>
          </p:sp>
          <p:cxnSp>
            <p:nvCxnSpPr>
              <p:cNvPr id="16" name="Connecteur droit 15"/>
              <p:cNvCxnSpPr/>
              <p:nvPr/>
            </p:nvCxnSpPr>
            <p:spPr>
              <a:xfrm>
                <a:off x="8792711" y="5048878"/>
                <a:ext cx="0" cy="9907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2536116" y="5518332"/>
                <a:ext cx="760489" cy="2154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Casse déserte</a:t>
                </a: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>
                <a:off x="8081271" y="5141773"/>
                <a:ext cx="71144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7140259" y="5139190"/>
                <a:ext cx="948257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V="1">
                <a:off x="6444816" y="5132931"/>
                <a:ext cx="727072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>
                <a:off x="6474017" y="4459227"/>
                <a:ext cx="2937" cy="7699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2751550" y="4560089"/>
                <a:ext cx="0" cy="4381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/>
              <p:cNvCxnSpPr/>
              <p:nvPr/>
            </p:nvCxnSpPr>
            <p:spPr>
              <a:xfrm>
                <a:off x="3924338" y="5507941"/>
                <a:ext cx="108364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/>
              <p:cNvCxnSpPr/>
              <p:nvPr/>
            </p:nvCxnSpPr>
            <p:spPr>
              <a:xfrm>
                <a:off x="3633956" y="4932166"/>
                <a:ext cx="310160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1308116" y="4932166"/>
                <a:ext cx="1443434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Multiplier 25"/>
              <p:cNvSpPr/>
              <p:nvPr/>
            </p:nvSpPr>
            <p:spPr>
              <a:xfrm>
                <a:off x="4920381" y="6187353"/>
                <a:ext cx="215945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>
                <a:off x="5007980" y="4693515"/>
                <a:ext cx="0" cy="1439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ZoneTexte 106"/>
              <p:cNvSpPr txBox="1"/>
              <p:nvPr/>
            </p:nvSpPr>
            <p:spPr>
              <a:xfrm>
                <a:off x="8314754" y="4867215"/>
                <a:ext cx="28793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8</a:t>
                </a:r>
              </a:p>
            </p:txBody>
          </p:sp>
          <p:sp>
            <p:nvSpPr>
              <p:cNvPr id="30" name="ZoneTexte 106"/>
              <p:cNvSpPr txBox="1"/>
              <p:nvPr/>
            </p:nvSpPr>
            <p:spPr>
              <a:xfrm>
                <a:off x="1870123" y="4653716"/>
                <a:ext cx="4105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19</a:t>
                </a:r>
              </a:p>
            </p:txBody>
          </p:sp>
          <p:sp>
            <p:nvSpPr>
              <p:cNvPr id="31" name="ZoneTexte 106"/>
              <p:cNvSpPr txBox="1"/>
              <p:nvPr/>
            </p:nvSpPr>
            <p:spPr>
              <a:xfrm>
                <a:off x="4181261" y="5268565"/>
                <a:ext cx="43996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17</a:t>
                </a:r>
              </a:p>
            </p:txBody>
          </p:sp>
          <p:sp>
            <p:nvSpPr>
              <p:cNvPr id="32" name="Larme 31"/>
              <p:cNvSpPr/>
              <p:nvPr/>
            </p:nvSpPr>
            <p:spPr>
              <a:xfrm rot="18909316">
                <a:off x="7108594" y="5899117"/>
                <a:ext cx="132315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Larme 32"/>
              <p:cNvSpPr/>
              <p:nvPr/>
            </p:nvSpPr>
            <p:spPr>
              <a:xfrm rot="18909316">
                <a:off x="4956153" y="6452252"/>
                <a:ext cx="132315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Larme 33"/>
              <p:cNvSpPr/>
              <p:nvPr/>
            </p:nvSpPr>
            <p:spPr>
              <a:xfrm rot="18909316">
                <a:off x="3529960" y="5865909"/>
                <a:ext cx="132315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Multiplier 34"/>
              <p:cNvSpPr/>
              <p:nvPr/>
            </p:nvSpPr>
            <p:spPr>
              <a:xfrm>
                <a:off x="1198528" y="6066551"/>
                <a:ext cx="215945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 rot="16200000">
                <a:off x="7602461" y="4431472"/>
                <a:ext cx="972109" cy="2153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 err="1"/>
                  <a:t>Jausiers</a:t>
                </a:r>
                <a:endParaRPr lang="fr-FR" sz="800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 rot="16200000">
                <a:off x="6168560" y="4571304"/>
                <a:ext cx="660083" cy="21536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 Vars </a:t>
                </a: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 rot="16200000">
                <a:off x="2304427" y="4302742"/>
                <a:ext cx="828806" cy="21544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b="1" dirty="0"/>
                  <a:t>Col de l’</a:t>
                </a:r>
                <a:r>
                  <a:rPr lang="fr-FR" sz="800" b="1" dirty="0" err="1"/>
                  <a:t>iizoard</a:t>
                </a:r>
                <a:r>
                  <a:rPr lang="fr-FR" sz="800" b="1" dirty="0"/>
                  <a:t> </a:t>
                </a: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 rot="16200000">
                <a:off x="4521926" y="4404477"/>
                <a:ext cx="972109" cy="2153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Guillestre</a:t>
                </a:r>
              </a:p>
            </p:txBody>
          </p:sp>
          <p:sp>
            <p:nvSpPr>
              <p:cNvPr id="40" name="Multiplier 39"/>
              <p:cNvSpPr/>
              <p:nvPr/>
            </p:nvSpPr>
            <p:spPr>
              <a:xfrm>
                <a:off x="7429347" y="5947719"/>
                <a:ext cx="215945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Larme 40"/>
              <p:cNvSpPr/>
              <p:nvPr/>
            </p:nvSpPr>
            <p:spPr>
              <a:xfrm rot="18909316">
                <a:off x="1690536" y="5906879"/>
                <a:ext cx="132315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2" name="Connecteur droit avec flèche 41"/>
              <p:cNvCxnSpPr/>
              <p:nvPr/>
            </p:nvCxnSpPr>
            <p:spPr>
              <a:xfrm>
                <a:off x="6049851" y="5139190"/>
                <a:ext cx="427103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4988113" y="5155036"/>
                <a:ext cx="1062892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/>
              <p:cNvCxnSpPr/>
              <p:nvPr/>
            </p:nvCxnSpPr>
            <p:spPr>
              <a:xfrm>
                <a:off x="2751550" y="4932166"/>
                <a:ext cx="859461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106"/>
              <p:cNvSpPr txBox="1"/>
              <p:nvPr/>
            </p:nvSpPr>
            <p:spPr>
              <a:xfrm>
                <a:off x="7452320" y="4870961"/>
                <a:ext cx="3241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15</a:t>
                </a: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 rot="16200000">
                <a:off x="916572" y="4279923"/>
                <a:ext cx="783090" cy="215367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 err="1"/>
                  <a:t>Briancon</a:t>
                </a:r>
                <a:endParaRPr lang="fr-FR" sz="800" dirty="0"/>
              </a:p>
            </p:txBody>
          </p:sp>
          <p:cxnSp>
            <p:nvCxnSpPr>
              <p:cNvPr id="47" name="Connecteur droit 46"/>
              <p:cNvCxnSpPr/>
              <p:nvPr/>
            </p:nvCxnSpPr>
            <p:spPr>
              <a:xfrm flipH="1">
                <a:off x="1317919" y="4721950"/>
                <a:ext cx="2" cy="12601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ZoneTexte 47"/>
              <p:cNvSpPr txBox="1"/>
              <p:nvPr/>
            </p:nvSpPr>
            <p:spPr>
              <a:xfrm rot="16200000">
                <a:off x="3179246" y="4320142"/>
                <a:ext cx="863534" cy="215369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 err="1"/>
                  <a:t>Arvieux</a:t>
                </a:r>
                <a:endParaRPr lang="fr-FR" sz="800" dirty="0"/>
              </a:p>
            </p:txBody>
          </p:sp>
          <p:cxnSp>
            <p:nvCxnSpPr>
              <p:cNvPr id="50" name="Connecteur droit 49"/>
              <p:cNvCxnSpPr/>
              <p:nvPr/>
            </p:nvCxnSpPr>
            <p:spPr>
              <a:xfrm>
                <a:off x="3944112" y="4596557"/>
                <a:ext cx="4" cy="1285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854257" y="5544235"/>
                <a:ext cx="460685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ZoneTexte 51"/>
              <p:cNvSpPr txBox="1"/>
              <p:nvPr/>
            </p:nvSpPr>
            <p:spPr>
              <a:xfrm rot="16200000">
                <a:off x="8306657" y="4452406"/>
                <a:ext cx="972109" cy="215365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fr-FR" sz="800" dirty="0"/>
                  <a:t>Barcelonnette</a:t>
                </a:r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 rot="16200000">
                <a:off x="3570441" y="4268326"/>
                <a:ext cx="883085" cy="338554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fr-FR" sz="800" dirty="0"/>
                  <a:t>Croisement </a:t>
                </a:r>
                <a:r>
                  <a:rPr lang="fr-FR" sz="800" dirty="0" err="1"/>
                  <a:t>izoard</a:t>
                </a:r>
                <a:r>
                  <a:rPr lang="fr-FR" sz="800" dirty="0"/>
                  <a:t> / Agnel</a:t>
                </a:r>
              </a:p>
            </p:txBody>
          </p:sp>
          <p:sp>
            <p:nvSpPr>
              <p:cNvPr id="54" name="Multiplier 53"/>
              <p:cNvSpPr/>
              <p:nvPr/>
            </p:nvSpPr>
            <p:spPr>
              <a:xfrm>
                <a:off x="3836139" y="5947719"/>
                <a:ext cx="215945" cy="180020"/>
              </a:xfrm>
              <a:prstGeom prst="mathMultiply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106"/>
              <p:cNvSpPr txBox="1"/>
              <p:nvPr/>
            </p:nvSpPr>
            <p:spPr>
              <a:xfrm>
                <a:off x="6663937" y="4870961"/>
                <a:ext cx="3241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8</a:t>
                </a:r>
              </a:p>
            </p:txBody>
          </p:sp>
          <p:sp>
            <p:nvSpPr>
              <p:cNvPr id="56" name="ZoneTexte 106"/>
              <p:cNvSpPr txBox="1"/>
              <p:nvPr/>
            </p:nvSpPr>
            <p:spPr>
              <a:xfrm>
                <a:off x="6101333" y="4917487"/>
                <a:ext cx="3241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4</a:t>
                </a:r>
              </a:p>
            </p:txBody>
          </p:sp>
          <p:sp>
            <p:nvSpPr>
              <p:cNvPr id="57" name="ZoneTexte 106"/>
              <p:cNvSpPr txBox="1"/>
              <p:nvPr/>
            </p:nvSpPr>
            <p:spPr>
              <a:xfrm>
                <a:off x="5357490" y="4901307"/>
                <a:ext cx="32413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15</a:t>
                </a:r>
              </a:p>
            </p:txBody>
          </p:sp>
          <p:sp>
            <p:nvSpPr>
              <p:cNvPr id="58" name="ZoneTexte 106"/>
              <p:cNvSpPr txBox="1"/>
              <p:nvPr/>
            </p:nvSpPr>
            <p:spPr>
              <a:xfrm>
                <a:off x="3611011" y="4932166"/>
                <a:ext cx="3583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3,6</a:t>
                </a:r>
              </a:p>
            </p:txBody>
          </p:sp>
          <p:sp>
            <p:nvSpPr>
              <p:cNvPr id="59" name="ZoneTexte 106"/>
              <p:cNvSpPr txBox="1"/>
              <p:nvPr/>
            </p:nvSpPr>
            <p:spPr>
              <a:xfrm>
                <a:off x="2938257" y="4644150"/>
                <a:ext cx="3583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11</a:t>
                </a:r>
              </a:p>
            </p:txBody>
          </p:sp>
          <p:sp>
            <p:nvSpPr>
              <p:cNvPr id="60" name="ZoneTexte 106"/>
              <p:cNvSpPr txBox="1"/>
              <p:nvPr/>
            </p:nvSpPr>
            <p:spPr>
              <a:xfrm>
                <a:off x="866139" y="5292497"/>
                <a:ext cx="41056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800" dirty="0"/>
                  <a:t>7</a:t>
                </a:r>
              </a:p>
            </p:txBody>
          </p:sp>
          <p:pic>
            <p:nvPicPr>
              <p:cNvPr id="62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033" y="5229200"/>
                <a:ext cx="301733" cy="30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Larme 78"/>
              <p:cNvSpPr/>
              <p:nvPr/>
            </p:nvSpPr>
            <p:spPr>
              <a:xfrm rot="18909316">
                <a:off x="5877166" y="5712414"/>
                <a:ext cx="132315" cy="131726"/>
              </a:xfrm>
              <a:prstGeom prst="teardrop">
                <a:avLst>
                  <a:gd name="adj" fmla="val 155771"/>
                </a:avLst>
              </a:prstGeom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1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0298" y="6367373"/>
                <a:ext cx="2984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" name="ZoneTexte 85"/>
            <p:cNvSpPr txBox="1"/>
            <p:nvPr/>
          </p:nvSpPr>
          <p:spPr>
            <a:xfrm rot="16200000">
              <a:off x="-337363" y="5115295"/>
              <a:ext cx="100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</p:grpSp>
      <p:sp>
        <p:nvSpPr>
          <p:cNvPr id="64" name="Organigramme : Processus 63"/>
          <p:cNvSpPr/>
          <p:nvPr/>
        </p:nvSpPr>
        <p:spPr>
          <a:xfrm>
            <a:off x="4401242" y="1538790"/>
            <a:ext cx="4362196" cy="208694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Briançon, chercher et prendre direction col de l'Izoard (bien indiquée dans Briançon, la montée commence dans Briançon)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Guillestre, la route contourne le centre ville. Sortir de la route principal en direction du centre ville / office du tourisme  (environ 500 m de la route principale) pour le ravito devant l’office du tourisme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De Guillestre chercher la direction Vars / col de Vars qui commence à monter dès Guillestre (ne pas descendre plus bas que Guillestre !)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Au col de Vars, suivre Barcelonnette.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Attention à partir de la </a:t>
            </a:r>
            <a:r>
              <a:rPr lang="fr-FR" sz="900" dirty="0" err="1">
                <a:solidFill>
                  <a:sysClr val="windowText" lastClr="000000"/>
                </a:solidFill>
              </a:rPr>
              <a:t>Condamine</a:t>
            </a:r>
            <a:r>
              <a:rPr lang="fr-FR" sz="900" dirty="0">
                <a:solidFill>
                  <a:sysClr val="windowText" lastClr="000000"/>
                </a:solidFill>
              </a:rPr>
              <a:t>, route avec un petit peu de circulation et quelques poids lourds venant du col de Larche.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barcelonnette, traverser la ville dans l’axe de la vallée (éventuellement à pied par la rue piétonne). Le </a:t>
            </a:r>
            <a:r>
              <a:rPr lang="fr-FR" sz="900" b="1" dirty="0">
                <a:solidFill>
                  <a:sysClr val="windowText" lastClr="000000"/>
                </a:solidFill>
              </a:rPr>
              <a:t>centre Jean Chaix </a:t>
            </a:r>
            <a:r>
              <a:rPr lang="fr-FR" sz="900" dirty="0">
                <a:solidFill>
                  <a:sysClr val="windowText" lastClr="000000"/>
                </a:solidFill>
              </a:rPr>
              <a:t>se trouve environ 1 km après direction Saint-Pons et 400m après l’ancien quartier militaire.</a:t>
            </a:r>
            <a:endParaRPr lang="fr-FR" sz="1000" dirty="0">
              <a:solidFill>
                <a:sysClr val="windowText" lastClr="000000"/>
              </a:solidFill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24906" y="6076770"/>
            <a:ext cx="288999" cy="29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8475340" y="6251477"/>
            <a:ext cx="562522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/>
              <a:t>Centre Jean Chaix</a:t>
            </a:r>
          </a:p>
        </p:txBody>
      </p:sp>
    </p:spTree>
    <p:extLst>
      <p:ext uri="{BB962C8B-B14F-4D97-AF65-F5344CB8AC3E}">
        <p14:creationId xmlns:p14="http://schemas.microsoft.com/office/powerpoint/2010/main" val="10700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300856"/>
            <a:ext cx="81123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EXTRA ETAPE 4 : Montée de </a:t>
            </a:r>
            <a:r>
              <a:rPr lang="fr-FR" b="1" dirty="0" err="1">
                <a:solidFill>
                  <a:srgbClr val="FFFF99"/>
                </a:solidFill>
              </a:rPr>
              <a:t>Praloup</a:t>
            </a:r>
            <a:endParaRPr lang="fr-FR" b="1" dirty="0">
              <a:solidFill>
                <a:srgbClr val="FFFF99"/>
              </a:solidFill>
            </a:endParaRPr>
          </a:p>
        </p:txBody>
      </p:sp>
      <p:sp>
        <p:nvSpPr>
          <p:cNvPr id="20" name="Organigramme : Processus 19"/>
          <p:cNvSpPr/>
          <p:nvPr/>
        </p:nvSpPr>
        <p:spPr>
          <a:xfrm>
            <a:off x="4349595" y="773987"/>
            <a:ext cx="4315240" cy="684076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23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480m   D- : 480m</a:t>
            </a:r>
          </a:p>
        </p:txBody>
      </p:sp>
      <p:sp>
        <p:nvSpPr>
          <p:cNvPr id="38" name="Organigramme : Processus 37"/>
          <p:cNvSpPr/>
          <p:nvPr/>
        </p:nvSpPr>
        <p:spPr>
          <a:xfrm>
            <a:off x="4401242" y="1538790"/>
            <a:ext cx="4362196" cy="945105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Du Centre Jean Chaix, direction Barcelonnette, puis Pra-Loup. Attention, 2 croisements très bien indiqués : Croisement Pra-Loup / col de la Cayolle puis 1 km après  Pra-loup / Col d’Allos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Parcours en Aller-Retour</a:t>
            </a:r>
            <a:endParaRPr lang="fr-FR" sz="1000" dirty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6" descr="http://www.google.fr/url?source=imglanding&amp;ct=img&amp;q=http://i.eurosport.com/2014/10/21/1336182-28717340-1600-900.jpg&amp;sa=X&amp;ei=4SxeVavdD8yM7Abh-ILQBw&amp;ved=0CAkQ8wc&amp;usg=AFQjCNERD89kzDoDVG3vwP4wH7pYEngFy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1"/>
          <a:stretch/>
        </p:blipFill>
        <p:spPr bwMode="auto">
          <a:xfrm>
            <a:off x="72718" y="1799475"/>
            <a:ext cx="4858026" cy="385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8" name="Groupe 1027"/>
          <p:cNvGrpSpPr/>
          <p:nvPr/>
        </p:nvGrpSpPr>
        <p:grpSpPr>
          <a:xfrm>
            <a:off x="3229831" y="4104075"/>
            <a:ext cx="5533607" cy="2396337"/>
            <a:chOff x="1613984" y="3703498"/>
            <a:chExt cx="5949950" cy="239633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984" y="3703498"/>
              <a:ext cx="5949950" cy="239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4102904" y="4110876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Pra-Loup 1620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4638355" y="4326241"/>
              <a:ext cx="0" cy="5204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2122602" y="4159694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Centre Jean Chaix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627125" y="4375059"/>
              <a:ext cx="0" cy="1346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6623259" y="4375059"/>
              <a:ext cx="0" cy="13461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998848" y="5319255"/>
              <a:ext cx="0" cy="401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6274998" y="5351662"/>
              <a:ext cx="0" cy="4019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 rot="16200000">
              <a:off x="5869299" y="4923624"/>
              <a:ext cx="771117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Barcelonnette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 rot="16200000">
              <a:off x="2592997" y="5006672"/>
              <a:ext cx="811703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Barcelonnette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168154" y="4158733"/>
              <a:ext cx="972109" cy="2153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Centre Jean Chaix</a:t>
              </a: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2627125" y="4509120"/>
              <a:ext cx="196183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4638355" y="4517720"/>
              <a:ext cx="196183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106"/>
            <p:cNvSpPr txBox="1"/>
            <p:nvPr/>
          </p:nvSpPr>
          <p:spPr>
            <a:xfrm>
              <a:off x="3402759" y="4278796"/>
              <a:ext cx="4105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11,5</a:t>
              </a:r>
            </a:p>
          </p:txBody>
        </p:sp>
        <p:sp>
          <p:nvSpPr>
            <p:cNvPr id="37" name="ZoneTexte 106"/>
            <p:cNvSpPr txBox="1"/>
            <p:nvPr/>
          </p:nvSpPr>
          <p:spPr>
            <a:xfrm>
              <a:off x="5309061" y="4302276"/>
              <a:ext cx="4105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11,5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313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Tableau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47705"/>
              </p:ext>
            </p:extLst>
          </p:nvPr>
        </p:nvGraphicFramePr>
        <p:xfrm>
          <a:off x="590082" y="723713"/>
          <a:ext cx="356069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95">
                <a:tc>
                  <a:txBody>
                    <a:bodyPr/>
                    <a:lstStyle/>
                    <a:p>
                      <a:r>
                        <a:rPr lang="fr-FR" sz="800" dirty="0"/>
                        <a:t>Barcelonnette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sz="800" dirty="0"/>
                    </a:p>
                    <a:p>
                      <a:endParaRPr lang="fr-FR" sz="800" dirty="0"/>
                    </a:p>
                    <a:p>
                      <a:r>
                        <a:rPr lang="fr-FR" sz="800" dirty="0"/>
                        <a:t>1220</a:t>
                      </a:r>
                      <a:endParaRPr lang="fr-FR" sz="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/>
                        <a:t>Bayasse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1788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/>
                        <a:t>650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Col de la Cayolle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2338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1220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Estenc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37,5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1775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/>
                        <a:t>1220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 err="1"/>
                        <a:t>Entraune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45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1261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/>
                        <a:t>1220</a:t>
                      </a:r>
                      <a:endParaRPr lang="fr-FR" sz="8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r>
                        <a:rPr lang="fr-FR" sz="800" dirty="0"/>
                        <a:t>Guillaume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62,5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/>
                        <a:t>1220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800" dirty="0"/>
                        <a:t>870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r>
                        <a:rPr lang="fr-FR" sz="800" dirty="0" err="1"/>
                        <a:t>Peone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69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1180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1600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fr-FR" sz="800" dirty="0"/>
                        <a:t>Valberg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76,5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2095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3" name="ZoneTexte 142"/>
          <p:cNvSpPr txBox="1"/>
          <p:nvPr/>
        </p:nvSpPr>
        <p:spPr>
          <a:xfrm>
            <a:off x="587856" y="224353"/>
            <a:ext cx="81246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ETAPE 5 : BARCELONNETTE – VALBERG     -      Jeudi 22 juin</a:t>
            </a:r>
          </a:p>
        </p:txBody>
      </p:sp>
      <p:sp>
        <p:nvSpPr>
          <p:cNvPr id="153" name="Organigramme : Processus 152"/>
          <p:cNvSpPr/>
          <p:nvPr/>
        </p:nvSpPr>
        <p:spPr>
          <a:xfrm>
            <a:off x="4375955" y="1358771"/>
            <a:ext cx="4328921" cy="166518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Du centre Jean-Chaix, revenir sur Barcelonnette, puis bien prendre  direction Pra loup / col d’Allos / col de la Cayolle en traversant la rivière de l’Ubaye</a:t>
            </a:r>
          </a:p>
          <a:p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Environ 2 Km après Barcelonnette, embranchement Col de la Cayolle ou Col d’Allos.. Bien prendre  Col de la Cayolle !</a:t>
            </a:r>
          </a:p>
          <a:p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Guillaume, 2 routes possibles pour Valberg : Prendre la route Valberg par </a:t>
            </a:r>
            <a:r>
              <a:rPr lang="fr-FR" sz="900" dirty="0" err="1">
                <a:solidFill>
                  <a:sysClr val="windowText" lastClr="000000"/>
                </a:solidFill>
              </a:rPr>
              <a:t>Péone</a:t>
            </a:r>
            <a:r>
              <a:rPr lang="fr-FR" sz="900" dirty="0">
                <a:solidFill>
                  <a:sysClr val="windowText" lastClr="000000"/>
                </a:solidFill>
              </a:rPr>
              <a:t>. Ne pas  continuer plus bas que Guillaume 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900" dirty="0">
                <a:solidFill>
                  <a:sysClr val="windowText" lastClr="000000"/>
                </a:solidFill>
              </a:rPr>
              <a:t>A l’entrée de Valberg, prendre la rue Jean mineur sur la gauche, Au bout de la rue l’</a:t>
            </a:r>
            <a:r>
              <a:rPr lang="fr-FR" sz="900" dirty="0" err="1">
                <a:solidFill>
                  <a:sysClr val="windowText" lastClr="000000"/>
                </a:solidFill>
              </a:rPr>
              <a:t>Hotel</a:t>
            </a:r>
            <a:r>
              <a:rPr lang="fr-FR" sz="900" dirty="0">
                <a:solidFill>
                  <a:sysClr val="windowText" lastClr="000000"/>
                </a:solidFill>
              </a:rPr>
              <a:t> </a:t>
            </a:r>
            <a:r>
              <a:rPr lang="fr-FR" sz="900" dirty="0" err="1">
                <a:solidFill>
                  <a:sysClr val="windowText" lastClr="000000"/>
                </a:solidFill>
              </a:rPr>
              <a:t>Chastellan</a:t>
            </a:r>
            <a:r>
              <a:rPr lang="fr-FR" sz="900" dirty="0">
                <a:solidFill>
                  <a:sysClr val="windowText" lastClr="000000"/>
                </a:solidFill>
              </a:rPr>
              <a:t> est 50 m sur la gauche,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900" dirty="0">
              <a:solidFill>
                <a:sysClr val="windowText" lastClr="000000"/>
              </a:solidFill>
            </a:endParaRPr>
          </a:p>
        </p:txBody>
      </p:sp>
      <p:sp>
        <p:nvSpPr>
          <p:cNvPr id="154" name="Organigramme : Processus 153"/>
          <p:cNvSpPr/>
          <p:nvPr/>
        </p:nvSpPr>
        <p:spPr>
          <a:xfrm>
            <a:off x="4368372" y="692696"/>
            <a:ext cx="4344088" cy="553151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76,5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2095 m    D- : 1533 m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51521" y="3284984"/>
            <a:ext cx="5951044" cy="3151369"/>
            <a:chOff x="251521" y="3284984"/>
            <a:chExt cx="5951044" cy="315136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69" y="3302332"/>
              <a:ext cx="5641996" cy="3134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3930834" y="4219540"/>
              <a:ext cx="0" cy="1227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 rot="16200000">
              <a:off x="3469910" y="3702016"/>
              <a:ext cx="921845" cy="23022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Entraune</a:t>
              </a:r>
              <a:endParaRPr lang="fr-FR" sz="800" dirty="0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2627784" y="4331896"/>
              <a:ext cx="0" cy="750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1528693" y="4466240"/>
              <a:ext cx="0" cy="1239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 rot="16200000">
              <a:off x="2335275" y="3924274"/>
              <a:ext cx="585017" cy="23022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Bayasse</a:t>
              </a: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5935540" y="4331522"/>
              <a:ext cx="2" cy="8863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161567" y="4274445"/>
              <a:ext cx="0" cy="292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3920907" y="4467412"/>
              <a:ext cx="113500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3161567" y="4466240"/>
              <a:ext cx="769266" cy="11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>
              <a:off x="1517222" y="4774717"/>
              <a:ext cx="1110562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751134" y="5266829"/>
              <a:ext cx="308942" cy="286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Connecteur droit 25"/>
            <p:cNvCxnSpPr/>
            <p:nvPr/>
          </p:nvCxnSpPr>
          <p:spPr>
            <a:xfrm>
              <a:off x="5055909" y="4164716"/>
              <a:ext cx="0" cy="1783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106"/>
            <p:cNvSpPr txBox="1"/>
            <p:nvPr/>
          </p:nvSpPr>
          <p:spPr>
            <a:xfrm>
              <a:off x="3381567" y="4254078"/>
              <a:ext cx="307807" cy="2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15</a:t>
              </a:r>
            </a:p>
          </p:txBody>
        </p:sp>
        <p:sp>
          <p:nvSpPr>
            <p:cNvPr id="30" name="ZoneTexte 106"/>
            <p:cNvSpPr txBox="1"/>
            <p:nvPr/>
          </p:nvSpPr>
          <p:spPr>
            <a:xfrm>
              <a:off x="1853053" y="4545614"/>
              <a:ext cx="438899" cy="2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20,5</a:t>
              </a:r>
            </a:p>
          </p:txBody>
        </p:sp>
        <p:sp>
          <p:nvSpPr>
            <p:cNvPr id="31" name="ZoneTexte 106"/>
            <p:cNvSpPr txBox="1"/>
            <p:nvPr/>
          </p:nvSpPr>
          <p:spPr>
            <a:xfrm>
              <a:off x="4276055" y="4234915"/>
              <a:ext cx="470323" cy="2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17,5</a:t>
              </a:r>
            </a:p>
          </p:txBody>
        </p:sp>
        <p:sp>
          <p:nvSpPr>
            <p:cNvPr id="32" name="Larme 31"/>
            <p:cNvSpPr/>
            <p:nvPr/>
          </p:nvSpPr>
          <p:spPr>
            <a:xfrm rot="18909316">
              <a:off x="2167947" y="5186966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Larme 32"/>
            <p:cNvSpPr/>
            <p:nvPr/>
          </p:nvSpPr>
          <p:spPr>
            <a:xfrm rot="18909316">
              <a:off x="4988751" y="6034103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Multiplier 34"/>
            <p:cNvSpPr/>
            <p:nvPr/>
          </p:nvSpPr>
          <p:spPr>
            <a:xfrm>
              <a:off x="4928359" y="5803762"/>
              <a:ext cx="230846" cy="17727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 rot="16200000">
              <a:off x="5395400" y="3719432"/>
              <a:ext cx="1099123" cy="23022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Valberg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 rot="16200000">
              <a:off x="2652488" y="3711461"/>
              <a:ext cx="925952" cy="2154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de la Cayolle 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 rot="16200000">
              <a:off x="1116592" y="4151249"/>
              <a:ext cx="801259" cy="22085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Barcelonnette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 rot="16200000">
              <a:off x="4564821" y="3702015"/>
              <a:ext cx="957302" cy="23022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Guillaume</a:t>
              </a:r>
            </a:p>
          </p:txBody>
        </p:sp>
        <p:sp>
          <p:nvSpPr>
            <p:cNvPr id="42" name="Multiplier 41"/>
            <p:cNvSpPr/>
            <p:nvPr/>
          </p:nvSpPr>
          <p:spPr>
            <a:xfrm>
              <a:off x="1581869" y="5636644"/>
              <a:ext cx="230846" cy="17727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5043471" y="4467412"/>
              <a:ext cx="452315" cy="11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/>
            <p:nvPr/>
          </p:nvCxnSpPr>
          <p:spPr>
            <a:xfrm>
              <a:off x="2627784" y="4466240"/>
              <a:ext cx="53378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2020768" y="5358247"/>
              <a:ext cx="430460" cy="2121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Fours</a:t>
              </a:r>
            </a:p>
          </p:txBody>
        </p:sp>
        <p:sp>
          <p:nvSpPr>
            <p:cNvPr id="135" name="Larme 134"/>
            <p:cNvSpPr/>
            <p:nvPr/>
          </p:nvSpPr>
          <p:spPr>
            <a:xfrm rot="18909316">
              <a:off x="3860110" y="5564562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807" y="5385447"/>
              <a:ext cx="305948" cy="300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7" name="Larme 136"/>
            <p:cNvSpPr/>
            <p:nvPr/>
          </p:nvSpPr>
          <p:spPr>
            <a:xfrm rot="18909316">
              <a:off x="3186727" y="5030660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2988396" y="5189418"/>
              <a:ext cx="538108" cy="21216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 err="1"/>
                <a:t>Estenc</a:t>
              </a:r>
              <a:endParaRPr lang="fr-FR" sz="800" dirty="0"/>
            </a:p>
          </p:txBody>
        </p:sp>
        <p:cxnSp>
          <p:nvCxnSpPr>
            <p:cNvPr id="148" name="Connecteur droit 147"/>
            <p:cNvCxnSpPr/>
            <p:nvPr/>
          </p:nvCxnSpPr>
          <p:spPr>
            <a:xfrm>
              <a:off x="5496970" y="4299373"/>
              <a:ext cx="2" cy="1330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ZoneTexte 143"/>
            <p:cNvSpPr txBox="1"/>
            <p:nvPr/>
          </p:nvSpPr>
          <p:spPr>
            <a:xfrm rot="16200000">
              <a:off x="5158958" y="3848522"/>
              <a:ext cx="673657" cy="22085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Peone</a:t>
              </a:r>
              <a:endParaRPr lang="fr-FR" sz="800" dirty="0"/>
            </a:p>
          </p:txBody>
        </p:sp>
        <p:sp>
          <p:nvSpPr>
            <p:cNvPr id="150" name="ZoneTexte 106"/>
            <p:cNvSpPr txBox="1"/>
            <p:nvPr/>
          </p:nvSpPr>
          <p:spPr>
            <a:xfrm>
              <a:off x="5105920" y="4545614"/>
              <a:ext cx="346505" cy="2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6</a:t>
              </a:r>
            </a:p>
          </p:txBody>
        </p:sp>
        <p:cxnSp>
          <p:nvCxnSpPr>
            <p:cNvPr id="151" name="Connecteur droit avec flèche 150"/>
            <p:cNvCxnSpPr/>
            <p:nvPr/>
          </p:nvCxnSpPr>
          <p:spPr>
            <a:xfrm flipV="1">
              <a:off x="5490467" y="4477804"/>
              <a:ext cx="437135" cy="11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ZoneTexte 106"/>
            <p:cNvSpPr txBox="1"/>
            <p:nvPr/>
          </p:nvSpPr>
          <p:spPr>
            <a:xfrm>
              <a:off x="5532447" y="4567417"/>
              <a:ext cx="346505" cy="212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9</a:t>
              </a:r>
            </a:p>
          </p:txBody>
        </p:sp>
        <p:sp>
          <p:nvSpPr>
            <p:cNvPr id="155" name="ZoneTexte 154"/>
            <p:cNvSpPr txBox="1"/>
            <p:nvPr/>
          </p:nvSpPr>
          <p:spPr>
            <a:xfrm rot="16200000">
              <a:off x="-100778" y="4278952"/>
              <a:ext cx="988555" cy="28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  <p:sp>
          <p:nvSpPr>
            <p:cNvPr id="71" name="ZoneTexte 106"/>
            <p:cNvSpPr txBox="1"/>
            <p:nvPr/>
          </p:nvSpPr>
          <p:spPr>
            <a:xfrm>
              <a:off x="2676564" y="4230956"/>
              <a:ext cx="43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9,5</a:t>
              </a: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5606215" y="5533561"/>
            <a:ext cx="740074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 err="1"/>
              <a:t>Hotel</a:t>
            </a:r>
            <a:r>
              <a:rPr lang="fr-FR" sz="800" dirty="0"/>
              <a:t> CHASTELLAN</a:t>
            </a:r>
          </a:p>
        </p:txBody>
      </p:sp>
    </p:spTree>
    <p:extLst>
      <p:ext uri="{BB962C8B-B14F-4D97-AF65-F5344CB8AC3E}">
        <p14:creationId xmlns:p14="http://schemas.microsoft.com/office/powerpoint/2010/main" val="261560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au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33084"/>
              </p:ext>
            </p:extLst>
          </p:nvPr>
        </p:nvGraphicFramePr>
        <p:xfrm>
          <a:off x="481708" y="692696"/>
          <a:ext cx="356069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022">
                <a:tc>
                  <a:txBody>
                    <a:bodyPr/>
                    <a:lstStyle/>
                    <a:p>
                      <a:pPr algn="l"/>
                      <a:r>
                        <a:rPr lang="fr-FR" sz="800" dirty="0"/>
                        <a:t>Lieu / Direction à suivre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Km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Altitude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D+ cumulé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D+ tronçon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95">
                <a:tc>
                  <a:txBody>
                    <a:bodyPr/>
                    <a:lstStyle/>
                    <a:p>
                      <a:r>
                        <a:rPr lang="fr-FR" sz="800" dirty="0"/>
                        <a:t>Barcelonnette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1135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fr-FR" sz="800" b="1" dirty="0"/>
                    </a:p>
                    <a:p>
                      <a:endParaRPr lang="fr-FR" sz="800" b="1" dirty="0"/>
                    </a:p>
                    <a:p>
                      <a:r>
                        <a:rPr lang="fr-FR" sz="800" b="1" dirty="0"/>
                        <a:t>1110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r>
                        <a:rPr lang="fr-FR" sz="800" dirty="0"/>
                        <a:t>Les </a:t>
                      </a:r>
                      <a:r>
                        <a:rPr lang="fr-FR" sz="800" dirty="0" err="1"/>
                        <a:t>Agneliers</a:t>
                      </a:r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13,5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1715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580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/>
                        <a:t>Col d’Allos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21,3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2247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1112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104">
                <a:tc>
                  <a:txBody>
                    <a:bodyPr/>
                    <a:lstStyle/>
                    <a:p>
                      <a:r>
                        <a:rPr lang="fr-FR" sz="800" dirty="0" err="1"/>
                        <a:t>Foux</a:t>
                      </a:r>
                      <a:r>
                        <a:rPr lang="fr-FR" sz="800" dirty="0"/>
                        <a:t> d’Allos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26,7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1855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Allos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36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1428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800" dirty="0"/>
                        <a:t>Colmar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43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1266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1112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800" b="1" dirty="0"/>
                        <a:t>830</a:t>
                      </a:r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r>
                        <a:rPr lang="fr-FR" sz="800" dirty="0"/>
                        <a:t>Col des Champs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54,5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2090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1950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r>
                        <a:rPr lang="fr-FR" sz="800" dirty="0"/>
                        <a:t>Saint-Martin</a:t>
                      </a:r>
                      <a:r>
                        <a:rPr lang="fr-FR" sz="800" baseline="0" dirty="0"/>
                        <a:t> d’</a:t>
                      </a:r>
                      <a:r>
                        <a:rPr lang="fr-FR" sz="800" baseline="0" dirty="0" err="1"/>
                        <a:t>Entraunes</a:t>
                      </a:r>
                      <a:endParaRPr lang="fr-FR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70,7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1039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fr-FR" sz="800" dirty="0"/>
                        <a:t>Guillaumes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82,5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800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1950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fr-FR" sz="800" b="1" dirty="0"/>
                        <a:t>900</a:t>
                      </a:r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fr-FR" sz="800" dirty="0" err="1"/>
                        <a:t>Peone</a:t>
                      </a:r>
                      <a:endParaRPr lang="fr-FR" sz="800" dirty="0"/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88,5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1178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2318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745">
                <a:tc>
                  <a:txBody>
                    <a:bodyPr/>
                    <a:lstStyle/>
                    <a:p>
                      <a:r>
                        <a:rPr lang="fr-FR" sz="800" dirty="0"/>
                        <a:t>Valberg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97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1680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2840</a:t>
                      </a:r>
                    </a:p>
                  </a:txBody>
                  <a:tcPr>
                    <a:solidFill>
                      <a:srgbClr val="F8FB8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anchor="ctr">
                    <a:solidFill>
                      <a:srgbClr val="F8FB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122998" y="3456758"/>
            <a:ext cx="5984335" cy="3015277"/>
            <a:chOff x="432869" y="3456758"/>
            <a:chExt cx="5984335" cy="30152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579" y="3456758"/>
              <a:ext cx="5625625" cy="3015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 rot="16200000">
              <a:off x="80570" y="4906424"/>
              <a:ext cx="988555" cy="28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ALTITUDE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3920907" y="4104156"/>
              <a:ext cx="1" cy="779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2535176" y="4014065"/>
              <a:ext cx="0" cy="7503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689015" y="4503264"/>
              <a:ext cx="0" cy="12394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 rot="16200000">
              <a:off x="2830199" y="4041090"/>
              <a:ext cx="569935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Allos</a:t>
              </a: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5774033" y="4360159"/>
              <a:ext cx="2" cy="8863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138010" y="4449255"/>
              <a:ext cx="0" cy="1018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3920907" y="4632875"/>
              <a:ext cx="69609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4617005" y="4632875"/>
              <a:ext cx="462009" cy="117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3138010" y="4646583"/>
              <a:ext cx="30046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774035" y="5324438"/>
              <a:ext cx="308942" cy="286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Connecteur droit 17"/>
            <p:cNvCxnSpPr/>
            <p:nvPr/>
          </p:nvCxnSpPr>
          <p:spPr>
            <a:xfrm>
              <a:off x="5099711" y="4264185"/>
              <a:ext cx="0" cy="17835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06"/>
            <p:cNvSpPr txBox="1"/>
            <p:nvPr/>
          </p:nvSpPr>
          <p:spPr>
            <a:xfrm>
              <a:off x="1906451" y="4449255"/>
              <a:ext cx="43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21</a:t>
              </a:r>
            </a:p>
          </p:txBody>
        </p:sp>
        <p:sp>
          <p:nvSpPr>
            <p:cNvPr id="21" name="ZoneTexte 106"/>
            <p:cNvSpPr txBox="1"/>
            <p:nvPr/>
          </p:nvSpPr>
          <p:spPr>
            <a:xfrm>
              <a:off x="2590009" y="4472240"/>
              <a:ext cx="4703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15</a:t>
              </a:r>
            </a:p>
          </p:txBody>
        </p:sp>
        <p:sp>
          <p:nvSpPr>
            <p:cNvPr id="22" name="Larme 21"/>
            <p:cNvSpPr/>
            <p:nvPr/>
          </p:nvSpPr>
          <p:spPr>
            <a:xfrm rot="18909316">
              <a:off x="2167949" y="5297829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Larme 22"/>
            <p:cNvSpPr/>
            <p:nvPr/>
          </p:nvSpPr>
          <p:spPr>
            <a:xfrm rot="18909316">
              <a:off x="5028987" y="6129965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Multiplier 23"/>
            <p:cNvSpPr/>
            <p:nvPr/>
          </p:nvSpPr>
          <p:spPr>
            <a:xfrm>
              <a:off x="4963591" y="5803762"/>
              <a:ext cx="230846" cy="17727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 rot="16200000">
              <a:off x="5441083" y="4034370"/>
              <a:ext cx="656155" cy="21958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Valberg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 rot="16200000">
              <a:off x="2057086" y="3837047"/>
              <a:ext cx="925952" cy="2154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d’Allos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 rot="16200000">
              <a:off x="1288384" y="3852488"/>
              <a:ext cx="801259" cy="46166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Barcelonnette centre Jean Chaix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4598797" y="3872475"/>
              <a:ext cx="957302" cy="23022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Guillaume</a:t>
              </a:r>
            </a:p>
          </p:txBody>
        </p:sp>
        <p:sp>
          <p:nvSpPr>
            <p:cNvPr id="29" name="Multiplier 28"/>
            <p:cNvSpPr/>
            <p:nvPr/>
          </p:nvSpPr>
          <p:spPr>
            <a:xfrm>
              <a:off x="3315354" y="5654108"/>
              <a:ext cx="230846" cy="17727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>
              <a:off x="5079713" y="4634633"/>
              <a:ext cx="31502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5389878" y="4634633"/>
              <a:ext cx="38415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Larme 32"/>
            <p:cNvSpPr/>
            <p:nvPr/>
          </p:nvSpPr>
          <p:spPr>
            <a:xfrm rot="18909316">
              <a:off x="4546283" y="5938244"/>
              <a:ext cx="141446" cy="129720"/>
            </a:xfrm>
            <a:prstGeom prst="teardrop">
              <a:avLst>
                <a:gd name="adj" fmla="val 155771"/>
              </a:avLst>
            </a:pr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">
                  <a:schemeClr val="accent1">
                    <a:tint val="44500"/>
                    <a:satMod val="160000"/>
                  </a:schemeClr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731" y="5385447"/>
              <a:ext cx="305948" cy="300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7" name="Connecteur droit 36"/>
            <p:cNvCxnSpPr/>
            <p:nvPr/>
          </p:nvCxnSpPr>
          <p:spPr>
            <a:xfrm>
              <a:off x="5394742" y="4355555"/>
              <a:ext cx="2" cy="1330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 rot="16200000">
              <a:off x="5057913" y="3998003"/>
              <a:ext cx="673657" cy="22085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 err="1"/>
                <a:t>Peone</a:t>
              </a:r>
              <a:endParaRPr lang="fr-FR" sz="800" dirty="0"/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>
              <a:off x="3442840" y="4640810"/>
              <a:ext cx="47806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106"/>
            <p:cNvSpPr txBox="1"/>
            <p:nvPr/>
          </p:nvSpPr>
          <p:spPr>
            <a:xfrm>
              <a:off x="5419262" y="4450896"/>
              <a:ext cx="3465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8,5</a:t>
              </a:r>
            </a:p>
          </p:txBody>
        </p:sp>
        <p:sp>
          <p:nvSpPr>
            <p:cNvPr id="43" name="ZoneTexte 106"/>
            <p:cNvSpPr txBox="1"/>
            <p:nvPr/>
          </p:nvSpPr>
          <p:spPr>
            <a:xfrm>
              <a:off x="3482616" y="4478248"/>
              <a:ext cx="43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11,5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 rot="16200000">
              <a:off x="3457931" y="3870491"/>
              <a:ext cx="925952" cy="21544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b="1" dirty="0"/>
                <a:t>Col des Champs</a:t>
              </a:r>
            </a:p>
          </p:txBody>
        </p:sp>
        <p:cxnSp>
          <p:nvCxnSpPr>
            <p:cNvPr id="45" name="Connecteur droit 44"/>
            <p:cNvCxnSpPr>
              <a:stCxn id="8" idx="1"/>
            </p:cNvCxnSpPr>
            <p:nvPr/>
          </p:nvCxnSpPr>
          <p:spPr>
            <a:xfrm flipH="1">
              <a:off x="4617005" y="4441189"/>
              <a:ext cx="1" cy="1419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 rot="16200000">
              <a:off x="4164551" y="3819457"/>
              <a:ext cx="904909" cy="33855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800" dirty="0"/>
                <a:t>Saint-Martin d’</a:t>
              </a:r>
              <a:r>
                <a:rPr lang="fr-FR" sz="800" dirty="0" err="1"/>
                <a:t>Entraune</a:t>
              </a:r>
              <a:endParaRPr lang="fr-FR" sz="800" dirty="0"/>
            </a:p>
          </p:txBody>
        </p:sp>
        <p:cxnSp>
          <p:nvCxnSpPr>
            <p:cNvPr id="47" name="Connecteur droit 46"/>
            <p:cNvCxnSpPr/>
            <p:nvPr/>
          </p:nvCxnSpPr>
          <p:spPr>
            <a:xfrm>
              <a:off x="3442840" y="4396060"/>
              <a:ext cx="0" cy="1233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/>
            <p:cNvSpPr txBox="1"/>
            <p:nvPr/>
          </p:nvSpPr>
          <p:spPr>
            <a:xfrm rot="16200000">
              <a:off x="3161052" y="4003603"/>
              <a:ext cx="554852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fr-FR" sz="800" dirty="0"/>
                <a:t>Colmar</a:t>
              </a:r>
            </a:p>
          </p:txBody>
        </p:sp>
        <p:sp>
          <p:nvSpPr>
            <p:cNvPr id="54" name="Multiplier 53"/>
            <p:cNvSpPr/>
            <p:nvPr/>
          </p:nvSpPr>
          <p:spPr>
            <a:xfrm>
              <a:off x="1700996" y="5742747"/>
              <a:ext cx="230846" cy="17727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>
              <a:off x="2535176" y="4640810"/>
              <a:ext cx="579990" cy="57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>
              <a:off x="1689013" y="4632875"/>
              <a:ext cx="846163" cy="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106"/>
            <p:cNvSpPr txBox="1"/>
            <p:nvPr/>
          </p:nvSpPr>
          <p:spPr>
            <a:xfrm>
              <a:off x="4031490" y="4472240"/>
              <a:ext cx="43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16</a:t>
              </a:r>
            </a:p>
          </p:txBody>
        </p:sp>
        <p:sp>
          <p:nvSpPr>
            <p:cNvPr id="67" name="ZoneTexte 106"/>
            <p:cNvSpPr txBox="1"/>
            <p:nvPr/>
          </p:nvSpPr>
          <p:spPr>
            <a:xfrm>
              <a:off x="4640814" y="4470208"/>
              <a:ext cx="43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12</a:t>
              </a:r>
            </a:p>
          </p:txBody>
        </p:sp>
        <p:sp>
          <p:nvSpPr>
            <p:cNvPr id="68" name="ZoneTexte 106"/>
            <p:cNvSpPr txBox="1"/>
            <p:nvPr/>
          </p:nvSpPr>
          <p:spPr>
            <a:xfrm>
              <a:off x="5017777" y="4470208"/>
              <a:ext cx="43889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6</a:t>
              </a:r>
            </a:p>
          </p:txBody>
        </p:sp>
        <p:sp>
          <p:nvSpPr>
            <p:cNvPr id="81" name="ZoneTexte 106"/>
            <p:cNvSpPr txBox="1"/>
            <p:nvPr/>
          </p:nvSpPr>
          <p:spPr>
            <a:xfrm>
              <a:off x="3060332" y="4478248"/>
              <a:ext cx="4703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800" dirty="0"/>
                <a:t>7</a:t>
              </a:r>
            </a:p>
          </p:txBody>
        </p:sp>
      </p:grpSp>
      <p:sp>
        <p:nvSpPr>
          <p:cNvPr id="82" name="ZoneTexte 81"/>
          <p:cNvSpPr txBox="1"/>
          <p:nvPr/>
        </p:nvSpPr>
        <p:spPr>
          <a:xfrm>
            <a:off x="475836" y="224353"/>
            <a:ext cx="812460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b="1" i="1" dirty="0"/>
              <a:t>ETAPE 5 VARIANTE : Barcelonnette - Valberg par Allos         -      Jeudi 22 juin</a:t>
            </a:r>
          </a:p>
        </p:txBody>
      </p:sp>
      <p:sp>
        <p:nvSpPr>
          <p:cNvPr id="83" name="Organigramme : Processus 82"/>
          <p:cNvSpPr/>
          <p:nvPr/>
        </p:nvSpPr>
        <p:spPr>
          <a:xfrm>
            <a:off x="4368372" y="692696"/>
            <a:ext cx="4344088" cy="553151"/>
          </a:xfrm>
          <a:prstGeom prst="flowChartProcess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Distance : 97 km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solidFill>
                  <a:sysClr val="windowText" lastClr="000000"/>
                </a:solidFill>
              </a:rPr>
              <a:t>D+ : 2840 m</a:t>
            </a:r>
          </a:p>
        </p:txBody>
      </p:sp>
      <p:sp>
        <p:nvSpPr>
          <p:cNvPr id="84" name="Organigramme : Processus 83"/>
          <p:cNvSpPr/>
          <p:nvPr/>
        </p:nvSpPr>
        <p:spPr>
          <a:xfrm>
            <a:off x="4368372" y="1280266"/>
            <a:ext cx="4328921" cy="2093143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Du centre Jean-Chaix, revenir sur Barcelonnette, puis bien prendre  direction Pra loup / col d’Allos / col de la Cayolle en traversant la rivière de l’Ubaye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Environ 2 Km après Barcelonnette, embranchement Col de la Cayolle ou Col d’Allos.. Bien prendre  Col d’Allos! C’est ici que se fait e choix  </a:t>
            </a:r>
            <a:r>
              <a:rPr lang="fr-FR" sz="800" dirty="0" err="1">
                <a:solidFill>
                  <a:sysClr val="windowText" lastClr="000000"/>
                </a:solidFill>
              </a:rPr>
              <a:t>etape</a:t>
            </a:r>
            <a:r>
              <a:rPr lang="fr-FR" sz="800" dirty="0">
                <a:solidFill>
                  <a:sysClr val="windowText" lastClr="000000"/>
                </a:solidFill>
              </a:rPr>
              <a:t> normal col de la </a:t>
            </a:r>
            <a:r>
              <a:rPr lang="fr-FR" sz="800" dirty="0" err="1">
                <a:solidFill>
                  <a:sysClr val="windowText" lastClr="000000"/>
                </a:solidFill>
              </a:rPr>
              <a:t>cayolle</a:t>
            </a:r>
            <a:r>
              <a:rPr lang="fr-FR" sz="800" dirty="0">
                <a:solidFill>
                  <a:sysClr val="windowText" lastClr="000000"/>
                </a:solidFill>
              </a:rPr>
              <a:t> ou variante Allos / Les champs.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Environ 1,5 km après dans la première  épingle à cheveu de la montée de Pra-Loup, continuer à monter  tout droit direction col </a:t>
            </a:r>
            <a:r>
              <a:rPr lang="fr-FR" sz="800" dirty="0" err="1">
                <a:solidFill>
                  <a:sysClr val="windowText" lastClr="000000"/>
                </a:solidFill>
              </a:rPr>
              <a:t>d’allos</a:t>
            </a:r>
            <a:r>
              <a:rPr lang="fr-FR" sz="800" dirty="0">
                <a:solidFill>
                  <a:sysClr val="windowText" lastClr="000000"/>
                </a:solidFill>
              </a:rPr>
              <a:t> en laissant la route de Pra-loup à droite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Au col d’Allos, direction </a:t>
            </a:r>
            <a:r>
              <a:rPr lang="fr-FR" sz="800" dirty="0" err="1">
                <a:solidFill>
                  <a:sysClr val="windowText" lastClr="000000"/>
                </a:solidFill>
              </a:rPr>
              <a:t>Foux</a:t>
            </a:r>
            <a:r>
              <a:rPr lang="fr-FR" sz="800" dirty="0">
                <a:solidFill>
                  <a:sysClr val="windowText" lastClr="000000"/>
                </a:solidFill>
              </a:rPr>
              <a:t> d’Allos, puis Allos, puis Colmar.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Juste avant l’entrée dans Colmar, prendre sur la gauche la route du col des Champs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Au col des Champs, redescendre sur Saint-Martin D’</a:t>
            </a:r>
            <a:r>
              <a:rPr lang="fr-FR" sz="800" dirty="0" err="1">
                <a:solidFill>
                  <a:sysClr val="windowText" lastClr="000000"/>
                </a:solidFill>
              </a:rPr>
              <a:t>entraunes</a:t>
            </a:r>
            <a:r>
              <a:rPr lang="fr-FR" sz="800" dirty="0">
                <a:solidFill>
                  <a:sysClr val="windowText" lastClr="000000"/>
                </a:solidFill>
              </a:rPr>
              <a:t> où l’</a:t>
            </a:r>
            <a:r>
              <a:rPr lang="fr-FR" sz="800" dirty="0" err="1">
                <a:solidFill>
                  <a:sysClr val="windowText" lastClr="000000"/>
                </a:solidFill>
              </a:rPr>
              <a:t>etape</a:t>
            </a:r>
            <a:r>
              <a:rPr lang="fr-FR" sz="800" dirty="0">
                <a:solidFill>
                  <a:sysClr val="windowText" lastClr="000000"/>
                </a:solidFill>
              </a:rPr>
              <a:t> normal e est rejointe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A Saint Martin d’</a:t>
            </a:r>
            <a:r>
              <a:rPr lang="fr-FR" sz="800" dirty="0" err="1">
                <a:solidFill>
                  <a:sysClr val="windowText" lastClr="000000"/>
                </a:solidFill>
              </a:rPr>
              <a:t>entraunes</a:t>
            </a:r>
            <a:r>
              <a:rPr lang="fr-FR" sz="800" dirty="0">
                <a:solidFill>
                  <a:sysClr val="windowText" lastClr="000000"/>
                </a:solidFill>
              </a:rPr>
              <a:t>, descendre la Vallée vers Guillaumes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A Guillaumes, 2 routes possibles pour Valberg : Prendre la route Valberg par Péone. Ne pas  continuer plus bas que Guillaume 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800" dirty="0">
                <a:solidFill>
                  <a:sysClr val="windowText" lastClr="000000"/>
                </a:solidFill>
              </a:rPr>
              <a:t>A l’entrée de Valberg, prendre la rue Jean mineur sur la gauche, Au bout de la rue l’</a:t>
            </a:r>
            <a:r>
              <a:rPr lang="fr-FR" sz="800" dirty="0" err="1">
                <a:solidFill>
                  <a:sysClr val="windowText" lastClr="000000"/>
                </a:solidFill>
              </a:rPr>
              <a:t>Hotel</a:t>
            </a:r>
            <a:r>
              <a:rPr lang="fr-FR" sz="800" dirty="0">
                <a:solidFill>
                  <a:sysClr val="windowText" lastClr="000000"/>
                </a:solidFill>
              </a:rPr>
              <a:t> </a:t>
            </a:r>
            <a:r>
              <a:rPr lang="fr-FR" sz="800" dirty="0" err="1">
                <a:solidFill>
                  <a:sysClr val="windowText" lastClr="000000"/>
                </a:solidFill>
              </a:rPr>
              <a:t>Chastellan</a:t>
            </a:r>
            <a:r>
              <a:rPr lang="fr-FR" sz="800" dirty="0">
                <a:solidFill>
                  <a:sysClr val="windowText" lastClr="000000"/>
                </a:solidFill>
              </a:rPr>
              <a:t> est 50 m sur la gauche,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282643" y="5573470"/>
            <a:ext cx="740074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fr-FR" sz="800" dirty="0" err="1"/>
              <a:t>Hotel</a:t>
            </a:r>
            <a:r>
              <a:rPr lang="fr-FR" sz="800" dirty="0"/>
              <a:t> CHASTELLAN</a:t>
            </a:r>
          </a:p>
        </p:txBody>
      </p:sp>
    </p:spTree>
    <p:extLst>
      <p:ext uri="{BB962C8B-B14F-4D97-AF65-F5344CB8AC3E}">
        <p14:creationId xmlns:p14="http://schemas.microsoft.com/office/powerpoint/2010/main" val="3161951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3541</Words>
  <Application>Microsoft Office PowerPoint</Application>
  <PresentationFormat>Affichage à l'écran (4:3)</PresentationFormat>
  <Paragraphs>1199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Broadway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fx</dc:creator>
  <cp:lastModifiedBy>FX</cp:lastModifiedBy>
  <cp:revision>74</cp:revision>
  <cp:lastPrinted>2014-05-22T18:04:17Z</cp:lastPrinted>
  <dcterms:created xsi:type="dcterms:W3CDTF">2014-04-30T20:17:24Z</dcterms:created>
  <dcterms:modified xsi:type="dcterms:W3CDTF">2017-05-20T09:27:09Z</dcterms:modified>
</cp:coreProperties>
</file>